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9" r:id="rId5"/>
    <p:sldId id="270" r:id="rId6"/>
    <p:sldId id="258" r:id="rId7"/>
    <p:sldId id="260" r:id="rId8"/>
    <p:sldId id="267" r:id="rId9"/>
    <p:sldId id="259" r:id="rId10"/>
    <p:sldId id="263" r:id="rId11"/>
    <p:sldId id="261" r:id="rId12"/>
    <p:sldId id="271" r:id="rId13"/>
    <p:sldId id="272" r:id="rId14"/>
    <p:sldId id="265" r:id="rId15"/>
    <p:sldId id="273" r:id="rId16"/>
    <p:sldId id="264" r:id="rId17"/>
    <p:sldId id="262" r:id="rId18"/>
    <p:sldId id="274" r:id="rId19"/>
    <p:sldId id="275" r:id="rId20"/>
    <p:sldId id="266" r:id="rId21"/>
    <p:sldId id="276" r:id="rId22"/>
    <p:sldId id="279" r:id="rId23"/>
    <p:sldId id="282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CB2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2F777-8D76-45DA-82AF-1DAB42C37E7C}" type="datetimeFigureOut">
              <a:rPr lang="ru-RU" smtClean="0"/>
              <a:pPr/>
              <a:t>27.11.2014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330B2-3BCF-4675-A7A7-AB1906CF5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4;&#1091;&#1079;&#1099;&#1082;&#1072;%20&#1086;&#1089;&#1077;&#1085;&#1080;\&#1084;&#1091;&#1079;%20&#1087;&#1088;&#1080;&#1083;&#1086;&#1078;&#1077;&#1085;&#1080;&#1077;\&#1086;&#1082;&#1090;&#1103;&#1073;&#1088;&#1100;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4;&#1091;&#1079;&#1099;&#1082;&#1072;%20&#1086;&#1089;&#1077;&#1085;&#1080;\&#1084;&#1091;&#1079;%20&#1087;&#1088;&#1080;&#1083;&#1086;&#1078;&#1077;&#1085;&#1080;&#1077;\&#1041;&#1077;&#1093;&#1086;&#1074;&#1077;&#1085;.mp3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4;&#1091;&#1079;&#1099;&#1082;&#1072;%20&#1086;&#1089;&#1077;&#1085;&#1080;\&#1084;&#1091;&#1079;%20&#1087;&#1088;&#1080;&#1083;&#1086;&#1078;&#1077;&#1085;&#1080;&#1077;\&#1074;&#1080;&#1074;&#1072;&#1083;&#1100;&#1076;&#1080;%201&#1095;&#1072;&#1089;&#1090;&#1100;.mp3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4;&#1091;&#1079;&#1099;&#1082;&#1072;%20&#1086;&#1089;&#1077;&#1085;&#1080;\&#1084;&#1091;&#1079;%20&#1087;&#1088;&#1080;&#1083;&#1086;&#1078;&#1077;&#1085;&#1080;&#1077;\&#1074;&#1080;&#1074;&#1072;&#1083;&#1100;&#1076;&#1080;%20&#1095;&#1072;&#1089;&#1090;&#1100;3.mp3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4;&#1091;&#1079;&#1099;&#1082;&#1072;%20&#1086;&#1089;&#1077;&#1085;&#1080;\&#1084;&#1091;&#1079;%20&#1087;&#1088;&#1080;&#1083;&#1086;&#1078;&#1077;&#1085;&#1080;&#1077;\&#1089;&#1077;&#1085;&#1090;&#1103;&#1073;&#1088;&#1100;.mp3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4;&#1091;&#1079;&#1099;&#1082;&#1072;%20&#1086;&#1089;&#1077;&#1085;&#1080;\&#1084;&#1091;&#1079;%20&#1087;&#1088;&#1080;&#1083;&#1086;&#1078;&#1077;&#1085;&#1080;&#1077;\&#1088;&#1099;&#1073;&#1085;&#1080;&#1082;&#1086;&#1074;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2;&#1086;&#1080;%20&#1076;&#1086;&#1082;&#1091;&#1084;&#1077;&#1085;&#1090;&#1099;\&#1084;&#1091;&#1079;&#1099;&#1082;&#1072;%20&#1086;&#1089;&#1077;&#1085;&#1080;\&#1084;&#1091;&#1079;%20&#1087;&#1088;&#1080;&#1083;&#1086;&#1078;&#1077;&#1085;&#1080;&#1077;\&#1085;&#1086;&#1103;&#1073;&#1088;&#1100;%20mp3.mp3" TargetMode="Externa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ikeakatalog.ru/156/167/53256.html%20-%20&#1087;&#1086;&#1088;&#1090;&#1088;&#1077;&#1090;%20&#1055;&#1091;&#1096;&#1082;&#1080;&#1085;&#1072;%20&#1040;.&#1057;" TargetMode="External"/><Relationship Id="rId3" Type="http://schemas.openxmlformats.org/officeDocument/2006/relationships/hyperlink" Target="http://realgallery.ru/copy/genre/peyzazh/picture/1007259" TargetMode="External"/><Relationship Id="rId7" Type="http://schemas.openxmlformats.org/officeDocument/2006/relationships/hyperlink" Target="http://www.liveinternet.ru/users/mariusya/post202576829/" TargetMode="External"/><Relationship Id="rId2" Type="http://schemas.openxmlformats.org/officeDocument/2006/relationships/hyperlink" Target="http://1001kartina.su/2011/11/09/zolotaya-osen-isaaka-levitana/levitan&#8230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erussiannobility.rusff.ru/viewtopic.php?id=422" TargetMode="External"/><Relationship Id="rId5" Type="http://schemas.openxmlformats.org/officeDocument/2006/relationships/hyperlink" Target="http://yablor.ru/blogs/tradicii-russkogo-chaepitiya/2165011" TargetMode="External"/><Relationship Id="rId4" Type="http://schemas.openxmlformats.org/officeDocument/2006/relationships/hyperlink" Target="http://gallerix.ru/album/Claude-Monet/pic/glrx-101072992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migranov.ru/photoalbum/fall/27.php" TargetMode="External"/><Relationship Id="rId3" Type="http://schemas.openxmlformats.org/officeDocument/2006/relationships/hyperlink" Target="http://900igr.net/fotografii/muzyka/Kompozitor-CHajkovskij/012-P.-I.-C&#8230;" TargetMode="External"/><Relationship Id="rId7" Type="http://schemas.openxmlformats.org/officeDocument/2006/relationships/hyperlink" Target="http://glodealer.com/event/moskva/osennie-skidki-microbeauty-osobaya-akciya-dlya-nashih" TargetMode="External"/><Relationship Id="rId12" Type="http://schemas.openxmlformats.org/officeDocument/2006/relationships/hyperlink" Target="http://www.proshkolu.ru/user/OlgaW/file/1799950/" TargetMode="External"/><Relationship Id="rId2" Type="http://schemas.openxmlformats.org/officeDocument/2006/relationships/hyperlink" Target="http://www.ng.ru/historyday/2010-03-04/9_da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iteratura5.narod.ru/bunin_1915.html" TargetMode="External"/><Relationship Id="rId11" Type="http://schemas.openxmlformats.org/officeDocument/2006/relationships/hyperlink" Target="http://www.art-preview.ru/Works/Item/5321" TargetMode="External"/><Relationship Id="rId5" Type="http://schemas.openxmlformats.org/officeDocument/2006/relationships/hyperlink" Target="http://lichnosti.net/photo_41535.html" TargetMode="External"/><Relationship Id="rId10" Type="http://schemas.openxmlformats.org/officeDocument/2006/relationships/hyperlink" Target="http://do.gendocs.ru/docs/index-71336.html?page=2" TargetMode="External"/><Relationship Id="rId4" Type="http://schemas.openxmlformats.org/officeDocument/2006/relationships/hyperlink" Target="http://plakat-poster.com/lyudvig-van-betxoven-ludwig-van-beethoven" TargetMode="External"/><Relationship Id="rId9" Type="http://schemas.openxmlformats.org/officeDocument/2006/relationships/hyperlink" Target="http://fastwalls.ru/oboi/belye_loshadi_troyka_les_derevya_hvoya_trio_u&#8230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XP\Мои документы\осень\осен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404664"/>
            <a:ext cx="7344816" cy="18466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Программно-изобразительная музыка. 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                     Звуки осени.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2120" y="54452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491880" y="4149080"/>
            <a:ext cx="5112569" cy="21929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Подготовила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Рыжакова Наталья Николаевна,     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педагог дополнительного образования 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художественной </a:t>
            </a: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</a:rPr>
              <a:t>направлености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,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руководитель  детского объединения 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«Весёлые нотки» ГБОУ СОШ №14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СП ЦВР «Успех»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Цикл пьес для фортепиано «Времена года»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556792"/>
            <a:ext cx="334786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203848" y="4245481"/>
            <a:ext cx="5940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/>
              <a:t> </a:t>
            </a:r>
            <a:r>
              <a:rPr lang="ru-RU" sz="2400" b="1" i="1" dirty="0" smtClean="0"/>
              <a:t>« Осень, осыпается весь наш бедный сад,</a:t>
            </a:r>
            <a:endParaRPr lang="ru-RU" sz="2400" b="1" dirty="0" smtClean="0"/>
          </a:p>
          <a:p>
            <a:pPr algn="r"/>
            <a:r>
              <a:rPr lang="ru-RU" sz="2400" b="1" i="1" dirty="0" smtClean="0"/>
              <a:t>    Листья желтые по ветру летят..."</a:t>
            </a:r>
            <a:endParaRPr lang="ru-RU" sz="2400" b="1" dirty="0" smtClean="0"/>
          </a:p>
          <a:p>
            <a:pPr algn="r"/>
            <a:r>
              <a:rPr lang="ru-RU" sz="2400" b="1" i="1" dirty="0" smtClean="0"/>
              <a:t>                                          А.К.Толстой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2348880"/>
            <a:ext cx="28119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«Октябрь </a:t>
            </a:r>
          </a:p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 Осенняя песнь»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7" name="октябр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211960" y="2636912"/>
            <a:ext cx="360040" cy="376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numSld="5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1196752"/>
            <a:ext cx="3826768" cy="4680520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Monotype Corsiva" pitchFamily="66" charset="0"/>
              </a:rPr>
              <a:t>Пётр Ильич Чайковский</a:t>
            </a:r>
            <a:br>
              <a:rPr lang="ru-RU" sz="5400" dirty="0" smtClean="0">
                <a:latin typeface="Monotype Corsiva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Monotype Corsiva" pitchFamily="66" charset="0"/>
              </a:rPr>
              <a:t>1840-1893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русский композитор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0688"/>
            <a:ext cx="410445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274638"/>
            <a:ext cx="3672408" cy="60346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Александр Сергеевич Пушкин</a:t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smtClean="0">
                <a:latin typeface="Monotype Corsiva" pitchFamily="66" charset="0"/>
              </a:rPr>
              <a:t>1799-1837</a:t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smtClean="0">
                <a:latin typeface="Monotype Corsiva" pitchFamily="66" charset="0"/>
              </a:rPr>
              <a:t>русский поэт, драматург, прозаик</a:t>
            </a:r>
            <a:endParaRPr lang="ru-RU" sz="4000" b="1" dirty="0">
              <a:latin typeface="Monotype Corsiva" pitchFamily="66" charset="0"/>
            </a:endParaRPr>
          </a:p>
        </p:txBody>
      </p:sp>
      <p:pic>
        <p:nvPicPr>
          <p:cNvPr id="4" name="Содержимое 3" descr="C:\Users\galina-muz\Desktop\3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4824536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475656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XP\Мои документы\осень\осен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5"/>
            <a:ext cx="5842992" cy="331236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sz="2400" i="1" dirty="0" smtClean="0"/>
              <a:t>Унылая пора! Очей очарованье!</a:t>
            </a:r>
            <a:br>
              <a:rPr lang="ru-RU" sz="2400" i="1" dirty="0" smtClean="0"/>
            </a:br>
            <a:r>
              <a:rPr lang="ru-RU" sz="2400" i="1" dirty="0" smtClean="0"/>
              <a:t>Приятна мне твоя прощальная краса —</a:t>
            </a:r>
            <a:br>
              <a:rPr lang="ru-RU" sz="2400" i="1" dirty="0" smtClean="0"/>
            </a:br>
            <a:r>
              <a:rPr lang="ru-RU" sz="2400" i="1" dirty="0" smtClean="0"/>
              <a:t>Люблю я пышное природы увяданье,</a:t>
            </a:r>
            <a:br>
              <a:rPr lang="ru-RU" sz="2400" i="1" dirty="0" smtClean="0"/>
            </a:br>
            <a:r>
              <a:rPr lang="ru-RU" sz="2400" i="1" dirty="0" smtClean="0"/>
              <a:t>В багрец и в золото одетые леса,</a:t>
            </a:r>
            <a:br>
              <a:rPr lang="ru-RU" sz="2400" i="1" dirty="0" smtClean="0"/>
            </a:br>
            <a:r>
              <a:rPr lang="ru-RU" sz="2400" i="1" dirty="0" smtClean="0"/>
              <a:t>В их сенях ветра шум и свежее дыханье,</a:t>
            </a:r>
            <a:br>
              <a:rPr lang="ru-RU" sz="2400" i="1" dirty="0" smtClean="0"/>
            </a:br>
            <a:r>
              <a:rPr lang="ru-RU" sz="2400" i="1" dirty="0" smtClean="0"/>
              <a:t>И мглой волнистою покрыты небеса,</a:t>
            </a:r>
            <a:br>
              <a:rPr lang="ru-RU" sz="2400" i="1" dirty="0" smtClean="0"/>
            </a:br>
            <a:r>
              <a:rPr lang="ru-RU" sz="2400" i="1" dirty="0" smtClean="0"/>
              <a:t>И редкий солнца луч, и первые морозы,</a:t>
            </a:r>
            <a:br>
              <a:rPr lang="ru-RU" sz="2400" i="1" dirty="0" smtClean="0"/>
            </a:br>
            <a:r>
              <a:rPr lang="ru-RU" sz="2400" i="1" dirty="0" smtClean="0"/>
              <a:t>И отдаленные седой зимы угрозы. </a:t>
            </a:r>
            <a:endParaRPr lang="ru-RU" sz="2400" dirty="0" smtClean="0"/>
          </a:p>
          <a:p>
            <a:pPr>
              <a:buNone/>
            </a:pPr>
            <a:r>
              <a:rPr lang="ru-RU" sz="2400" i="1" dirty="0" smtClean="0"/>
              <a:t>                                   А.С. Пушкин</a:t>
            </a:r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571184" cy="100811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Исаак Левитан «Золотая осень»</a:t>
            </a:r>
            <a:endParaRPr lang="ru-RU" sz="3200" b="1" dirty="0"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68760"/>
            <a:ext cx="864096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Клод Моне «Осень»</a:t>
            </a:r>
            <a:endParaRPr lang="ru-RU" sz="3200" b="1" dirty="0"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828092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Людвиг </a:t>
            </a:r>
            <a:r>
              <a:rPr lang="ru-RU" sz="3600" b="1" dirty="0" err="1" smtClean="0">
                <a:latin typeface="Monotype Corsiva" pitchFamily="66" charset="0"/>
              </a:rPr>
              <a:t>ван</a:t>
            </a:r>
            <a:r>
              <a:rPr lang="ru-RU" sz="3600" b="1" dirty="0" smtClean="0">
                <a:latin typeface="Monotype Corsiva" pitchFamily="66" charset="0"/>
              </a:rPr>
              <a:t> Бетховен</a:t>
            </a:r>
            <a:endParaRPr lang="ru-RU" sz="3600" b="1" dirty="0">
              <a:latin typeface="Monotype Corsiva" pitchFamily="66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556792"/>
            <a:ext cx="362077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004048" y="2132856"/>
            <a:ext cx="3096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Monotype Corsiva" pitchFamily="66" charset="0"/>
              </a:rPr>
              <a:t>1770 - 1827</a:t>
            </a:r>
          </a:p>
          <a:p>
            <a:pPr algn="ctr"/>
            <a:r>
              <a:rPr lang="ru-RU" sz="3600" b="1" dirty="0" smtClean="0">
                <a:latin typeface="Monotype Corsiva" pitchFamily="66" charset="0"/>
              </a:rPr>
              <a:t>немецкий композитор</a:t>
            </a:r>
          </a:p>
          <a:p>
            <a:pPr algn="ctr"/>
            <a:r>
              <a:rPr lang="ru-RU" sz="3600" b="1" dirty="0" smtClean="0">
                <a:latin typeface="Monotype Corsiva" pitchFamily="66" charset="0"/>
              </a:rPr>
              <a:t>и пианист</a:t>
            </a:r>
            <a:endParaRPr lang="ru-RU" sz="3600" b="1" dirty="0"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5733256"/>
            <a:ext cx="1512168" cy="2880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Бехове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660232" y="5157192"/>
            <a:ext cx="432048" cy="376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Исаак Левитан «Осень»</a:t>
            </a:r>
            <a:endParaRPr lang="ru-RU" sz="3600" b="1" dirty="0">
              <a:latin typeface="Monotype Corsiva" pitchFamily="66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864096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0"/>
            <a:ext cx="387891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283968" y="1196752"/>
            <a:ext cx="48600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sz="3200" b="1" dirty="0" smtClean="0">
                <a:latin typeface="Monotype Corsiva" pitchFamily="66" charset="0"/>
              </a:rPr>
              <a:t>Антонио  </a:t>
            </a:r>
            <a:r>
              <a:rPr lang="ru-RU" sz="3200" b="1" dirty="0" err="1" smtClean="0">
                <a:latin typeface="Monotype Corsiva" pitchFamily="66" charset="0"/>
              </a:rPr>
              <a:t>Лучо</a:t>
            </a:r>
            <a:r>
              <a:rPr lang="ru-RU" sz="3200" b="1" dirty="0" smtClean="0">
                <a:latin typeface="Monotype Corsiva" pitchFamily="66" charset="0"/>
              </a:rPr>
              <a:t>  </a:t>
            </a:r>
            <a:r>
              <a:rPr lang="ru-RU" sz="3200" b="1" dirty="0" err="1" smtClean="0">
                <a:latin typeface="Monotype Corsiva" pitchFamily="66" charset="0"/>
              </a:rPr>
              <a:t>Вивальди</a:t>
            </a:r>
            <a:endParaRPr lang="ru-RU" sz="3200" b="1" dirty="0" smtClean="0">
              <a:latin typeface="Monotype Corsiva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b="1" dirty="0" smtClean="0">
                <a:latin typeface="Monotype Corsiva" pitchFamily="66" charset="0"/>
              </a:rPr>
              <a:t>1678-1741</a:t>
            </a:r>
          </a:p>
          <a:p>
            <a:pPr algn="ctr">
              <a:lnSpc>
                <a:spcPct val="150000"/>
              </a:lnSpc>
            </a:pPr>
            <a:r>
              <a:rPr lang="ru-RU" sz="3200" b="1" dirty="0" smtClean="0">
                <a:latin typeface="Monotype Corsiva" pitchFamily="66" charset="0"/>
              </a:rPr>
              <a:t>Итальянский композитор,     скрипач , педагог, дирижёр,   католический священник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Monotype Corsiva" pitchFamily="66" charset="0"/>
                <a:cs typeface="Times New Roman" pitchFamily="18" charset="0"/>
              </a:rPr>
              <a:t>Борис Кустодиев «Осень в провинции»</a:t>
            </a:r>
            <a:endParaRPr lang="ru-RU" sz="3200" b="1" dirty="0"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484784"/>
            <a:ext cx="590465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332657"/>
            <a:ext cx="6408712" cy="4608512"/>
          </a:xfrm>
          <a:blipFill>
            <a:blip r:embed="rId4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i="1" dirty="0" smtClean="0"/>
              <a:t> </a:t>
            </a:r>
            <a:r>
              <a:rPr lang="ru-RU" sz="2600" i="1" dirty="0" smtClean="0"/>
              <a:t>Сонет А. </a:t>
            </a:r>
            <a:r>
              <a:rPr lang="ru-RU" sz="2600" i="1" dirty="0" err="1" smtClean="0"/>
              <a:t>Вивальди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Шумит крестьянский праздник урожая.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Веселье, смех, задорных песен звон!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И </a:t>
            </a:r>
            <a:r>
              <a:rPr lang="ru-RU" sz="2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Бахуса</a:t>
            </a:r>
            <a:r>
              <a:rPr lang="ru-RU" sz="2600" i="1" dirty="0" smtClean="0"/>
              <a:t> сок, кровь воспламеняя,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Всех слабых валит с ног, даруя сладкий сон.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А остальные жаждут продолженья,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Но петь и танцевать уже невмочь.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И, завершая радость наслажденья,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В крепчайший сон всех погружает ночь</a:t>
            </a:r>
            <a:r>
              <a:rPr lang="ru-RU" i="1" dirty="0" smtClean="0"/>
              <a:t>.</a:t>
            </a:r>
            <a:endParaRPr lang="ru-RU" dirty="0"/>
          </a:p>
        </p:txBody>
      </p:sp>
      <p:pic>
        <p:nvPicPr>
          <p:cNvPr id="5" name="вивальди 1част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956376" y="620688"/>
            <a:ext cx="576064" cy="376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  <a:blipFill>
            <a:blip r:embed="rId4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i="1" dirty="0" smtClean="0"/>
              <a:t>     Октябрь уж наступил — уж роща </a:t>
            </a:r>
            <a:r>
              <a:rPr lang="ru-RU" sz="2600" i="1" dirty="0" err="1" smtClean="0"/>
              <a:t>отряхает</a:t>
            </a:r>
            <a:r>
              <a:rPr lang="ru-RU" sz="2600" i="1" dirty="0" smtClean="0"/>
              <a:t/>
            </a:r>
            <a:br>
              <a:rPr lang="ru-RU" sz="2600" i="1" dirty="0" smtClean="0"/>
            </a:br>
            <a:r>
              <a:rPr lang="ru-RU" sz="2600" i="1" dirty="0" smtClean="0"/>
              <a:t>Последние листы с нагих своих ветвей;</a:t>
            </a:r>
            <a:br>
              <a:rPr lang="ru-RU" sz="2600" i="1" dirty="0" smtClean="0"/>
            </a:br>
            <a:r>
              <a:rPr lang="ru-RU" sz="2600" i="1" dirty="0" smtClean="0"/>
              <a:t>Дохнул осенний хлад — дорога промерзает.</a:t>
            </a:r>
            <a:br>
              <a:rPr lang="ru-RU" sz="2600" i="1" dirty="0" smtClean="0"/>
            </a:br>
            <a:r>
              <a:rPr lang="ru-RU" sz="2600" i="1" dirty="0" smtClean="0"/>
              <a:t>Журча еще бежит за мельницу ручей,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     Но пруд уже застыл; сосед мой поспешает</a:t>
            </a:r>
            <a:br>
              <a:rPr lang="ru-RU" sz="2600" i="1" dirty="0" smtClean="0"/>
            </a:br>
            <a:r>
              <a:rPr lang="ru-RU" sz="2600" i="1" dirty="0" smtClean="0"/>
              <a:t>В отъезжие поля с охотою своей,</a:t>
            </a:r>
            <a:br>
              <a:rPr lang="ru-RU" sz="2600" i="1" dirty="0" smtClean="0"/>
            </a:br>
            <a:r>
              <a:rPr lang="ru-RU" sz="2600" i="1" dirty="0" smtClean="0"/>
              <a:t>И страждут озими от бешеной забавы,</a:t>
            </a:r>
            <a:br>
              <a:rPr lang="ru-RU" sz="2600" i="1" dirty="0" smtClean="0"/>
            </a:br>
            <a:r>
              <a:rPr lang="ru-RU" sz="2600" i="1" dirty="0" smtClean="0"/>
              <a:t>И будит лай собак уснувшие дубравы.</a:t>
            </a:r>
            <a:endParaRPr lang="ru-RU" sz="2600" dirty="0" smtClean="0"/>
          </a:p>
          <a:p>
            <a:pPr>
              <a:buNone/>
            </a:pPr>
            <a:r>
              <a:rPr lang="ru-RU" sz="2600" i="1" dirty="0" smtClean="0"/>
              <a:t>                                                А. С. Пушкин</a:t>
            </a:r>
            <a:endParaRPr lang="ru-RU" sz="2600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260648"/>
            <a:ext cx="2124744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вивальди часть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139952" y="1412775"/>
            <a:ext cx="432048" cy="538579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332656"/>
            <a:ext cx="367240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7499176" cy="136815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С. Кожин «Русская охота»</a:t>
            </a:r>
            <a:endParaRPr lang="ru-RU" sz="3200" b="1" dirty="0"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276872"/>
            <a:ext cx="748883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74638"/>
            <a:ext cx="5338936" cy="5746650"/>
          </a:xfrm>
        </p:spPr>
        <p:txBody>
          <a:bodyPr>
            <a:normAutofit/>
          </a:bodyPr>
          <a:lstStyle/>
          <a:p>
            <a:pPr algn="r"/>
            <a:r>
              <a:rPr lang="ru-RU" sz="2700" b="1" dirty="0" smtClean="0"/>
              <a:t>«Сентябрь. Охота</a:t>
            </a:r>
            <a:r>
              <a:rPr lang="ru-RU" sz="2700" dirty="0" smtClean="0"/>
              <a:t>»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dirty="0" smtClean="0"/>
              <a:t>"Пора, пора! Рога трубят;</a:t>
            </a:r>
            <a:br>
              <a:rPr lang="ru-RU" sz="2700" dirty="0" smtClean="0"/>
            </a:br>
            <a:r>
              <a:rPr lang="ru-RU" sz="2700" dirty="0" smtClean="0"/>
              <a:t>Псари в охотничьих уборах;</a:t>
            </a:r>
            <a:br>
              <a:rPr lang="ru-RU" sz="2700" dirty="0" smtClean="0"/>
            </a:br>
            <a:r>
              <a:rPr lang="ru-RU" sz="2700" dirty="0" smtClean="0"/>
              <a:t>Чем свет уж на конях сидят;</a:t>
            </a:r>
            <a:br>
              <a:rPr lang="ru-RU" sz="2700" dirty="0" smtClean="0"/>
            </a:br>
            <a:r>
              <a:rPr lang="ru-RU" sz="2700" dirty="0" smtClean="0"/>
              <a:t>Борзые прыгают на сворах."</a:t>
            </a:r>
            <a:br>
              <a:rPr lang="ru-RU" sz="2700" dirty="0" smtClean="0"/>
            </a:br>
            <a:r>
              <a:rPr lang="ru-RU" sz="2400" dirty="0" smtClean="0"/>
              <a:t>А. С. Пушкин </a:t>
            </a:r>
            <a:br>
              <a:rPr lang="ru-RU" sz="24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92696"/>
            <a:ext cx="410445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сентябрь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5364088" y="1124744"/>
            <a:ext cx="360040" cy="448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509857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Алексей Рыбников</a:t>
            </a:r>
            <a:br>
              <a:rPr lang="ru-RU" sz="3600" b="1" dirty="0" smtClean="0">
                <a:latin typeface="Monotype Corsiva" pitchFamily="66" charset="0"/>
              </a:rPr>
            </a:br>
            <a:r>
              <a:rPr lang="ru-RU" sz="3600" b="1" dirty="0" smtClean="0">
                <a:latin typeface="Monotype Corsiva" pitchFamily="66" charset="0"/>
              </a:rPr>
              <a:t>современный композитор</a:t>
            </a:r>
            <a:endParaRPr lang="ru-RU" sz="3600" b="1" dirty="0">
              <a:latin typeface="Monotype Corsiva" pitchFamily="66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692696"/>
            <a:ext cx="3960440" cy="5174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ыбников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524328" y="476672"/>
            <a:ext cx="360040" cy="376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3888432" cy="416247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Иван Алексеевич Бунин</a:t>
            </a:r>
            <a:br>
              <a:rPr lang="ru-RU" sz="3600" b="1" dirty="0" smtClean="0">
                <a:latin typeface="Monotype Corsiva" pitchFamily="66" charset="0"/>
              </a:rPr>
            </a:br>
            <a:r>
              <a:rPr lang="ru-RU" sz="3600" b="1" dirty="0" smtClean="0">
                <a:latin typeface="Monotype Corsiva" pitchFamily="66" charset="0"/>
              </a:rPr>
              <a:t>1870-1953</a:t>
            </a:r>
            <a:br>
              <a:rPr lang="ru-RU" sz="3600" b="1" dirty="0" smtClean="0">
                <a:latin typeface="Monotype Corsiva" pitchFamily="66" charset="0"/>
              </a:rPr>
            </a:br>
            <a:r>
              <a:rPr lang="ru-RU" sz="3600" b="1" dirty="0" smtClean="0">
                <a:latin typeface="Monotype Corsiva" pitchFamily="66" charset="0"/>
              </a:rPr>
              <a:t>русский писатель</a:t>
            </a:r>
            <a:endParaRPr lang="ru-RU" sz="3600" b="1" dirty="0"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836712"/>
            <a:ext cx="3970651" cy="503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836712"/>
            <a:ext cx="3826768" cy="53285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 smtClean="0"/>
              <a:t>Зимним холодом пахнуло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На поля и на леса.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Ярким пурпуром </a:t>
            </a:r>
            <a:r>
              <a:rPr lang="ru-RU" i="1" dirty="0" err="1" smtClean="0"/>
              <a:t>зажглися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Пред закатом небеса.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ночью буря бушевала,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А с рассветом на село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На пруды, на сад пустынный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Первым снегом понесло.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И сегодня над широкой 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Белой скатертью полей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Мы простились с запоздалой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Вереницею гусей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         И. А. Бунин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4184179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«Ноябрь. На тройке»</a:t>
            </a:r>
            <a:endParaRPr lang="ru-RU" sz="3600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3768" y="4077072"/>
            <a:ext cx="6408712" cy="278092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800" b="1" dirty="0" smtClean="0"/>
              <a:t>      </a:t>
            </a:r>
          </a:p>
          <a:p>
            <a:pPr algn="ctr">
              <a:buNone/>
            </a:pPr>
            <a:r>
              <a:rPr lang="ru-RU" sz="2800" b="1" dirty="0" smtClean="0"/>
              <a:t>       "Не гляди же с тоской на дорогу,</a:t>
            </a:r>
            <a:br>
              <a:rPr lang="ru-RU" sz="2800" b="1" dirty="0" smtClean="0"/>
            </a:br>
            <a:r>
              <a:rPr lang="ru-RU" sz="2800" b="1" dirty="0" smtClean="0"/>
              <a:t>   И за тройкой вослед не спеши,</a:t>
            </a:r>
            <a:br>
              <a:rPr lang="ru-RU" sz="2800" b="1" dirty="0" smtClean="0"/>
            </a:br>
            <a:r>
              <a:rPr lang="ru-RU" sz="2800" b="1" dirty="0" smtClean="0"/>
              <a:t>И тоскливую в сердце тревогу</a:t>
            </a:r>
            <a:br>
              <a:rPr lang="ru-RU" sz="2800" b="1" dirty="0" smtClean="0"/>
            </a:br>
            <a:r>
              <a:rPr lang="ru-RU" sz="2800" b="1" dirty="0" smtClean="0"/>
              <a:t>Поскорей навсегда затуши."</a:t>
            </a:r>
          </a:p>
          <a:p>
            <a:pPr algn="ctr">
              <a:buNone/>
            </a:pPr>
            <a:r>
              <a:rPr lang="ru-RU" sz="2800" b="1" dirty="0" smtClean="0"/>
              <a:t>                         Н. А. Некрасов. 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ноябрь mp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835696" y="548680"/>
            <a:ext cx="36004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Юрий Анатольевич </a:t>
            </a:r>
            <a:r>
              <a:rPr lang="ru-RU" sz="2800" b="1" dirty="0" err="1" smtClean="0">
                <a:latin typeface="Monotype Corsiva" pitchFamily="66" charset="0"/>
              </a:rPr>
              <a:t>Жабин</a:t>
            </a:r>
            <a:r>
              <a:rPr lang="ru-RU" sz="2800" b="1" dirty="0" smtClean="0">
                <a:latin typeface="Monotype Corsiva" pitchFamily="66" charset="0"/>
              </a:rPr>
              <a:t> «Русская тройка»</a:t>
            </a:r>
            <a:endParaRPr lang="ru-RU" sz="2800" b="1" dirty="0">
              <a:latin typeface="Monotype Corsiva" pitchFamily="66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20891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Выполни задание: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Выбери признаки программной музыки.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>
            <a:hlinkClick r:id="" action="ppaction://noaction">
              <a:snd r:embed="rId3" name="applause.wav"/>
            </a:hlinkClick>
          </p:cNvPr>
          <p:cNvSpPr/>
          <p:nvPr/>
        </p:nvSpPr>
        <p:spPr>
          <a:xfrm>
            <a:off x="611560" y="1628800"/>
            <a:ext cx="2448272" cy="9361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эпиграф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20072" y="3140968"/>
            <a:ext cx="2376264" cy="914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название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3140968"/>
            <a:ext cx="2304256" cy="914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80112" y="1628800"/>
            <a:ext cx="2304256" cy="9361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многоголосие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4725144"/>
            <a:ext cx="2448272" cy="914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трёхчастная форма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4725144"/>
            <a:ext cx="2376264" cy="914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форма рондо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7740352" y="5661248"/>
            <a:ext cx="1042416" cy="936104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Выбери программные произведения!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77072"/>
            <a:ext cx="3600400" cy="172819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К. Черни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Этюд № 24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4048" y="4077072"/>
            <a:ext cx="3384376" cy="165618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Л.Бетховен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«Лунная соната»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628800"/>
            <a:ext cx="3672408" cy="158417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П. И. Чайковский «Октябрь. Осенняя песнь»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4048" y="1700808"/>
            <a:ext cx="3312368" cy="144016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В. А. Моцарт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соната №5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1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XP\Мои документы\осень\осен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63688" y="1268760"/>
            <a:ext cx="5256584" cy="1418456"/>
          </a:xfrm>
          <a:prstGeom prst="rect">
            <a:avLst/>
          </a:prstGeom>
          <a:solidFill>
            <a:srgbClr val="E1CB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Хорошего осеннего настроения!</a:t>
            </a:r>
            <a:endParaRPr lang="ru-RU" sz="4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pPr marL="457200" indent="-514350" algn="l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В работе над презентацией «Звуки осени»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использованы материалы и средства: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Программное обеспечение: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для  создания презентации  -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PowerPoint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2007;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для обработки изображение и создания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gif-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анимации -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Photoshop CS5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 ресурсы: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752528"/>
          </a:xfrm>
        </p:spPr>
        <p:txBody>
          <a:bodyPr>
            <a:normAutofit fontScale="55000" lnSpcReduction="20000"/>
          </a:bodyPr>
          <a:lstStyle/>
          <a:p>
            <a:pPr fontAlgn="ctr">
              <a:lnSpc>
                <a:spcPct val="120000"/>
              </a:lnSpc>
              <a:buNone/>
            </a:pPr>
            <a:r>
              <a:rPr lang="ru-RU" u="sng" dirty="0" smtClean="0">
                <a:hlinkClick r:id="rId2"/>
              </a:rPr>
              <a:t>http://1001kartina.su/2011/11/09/zolotaya-osen-isaaka-levitana/levitan…</a:t>
            </a:r>
            <a:r>
              <a:rPr lang="ru-RU" dirty="0" smtClean="0"/>
              <a:t>И.Левитан. Золотая осень</a:t>
            </a:r>
          </a:p>
          <a:p>
            <a:pPr fontAlgn="ctr">
              <a:lnSpc>
                <a:spcPct val="120000"/>
              </a:lnSpc>
              <a:buNone/>
            </a:pPr>
            <a:r>
              <a:rPr lang="ru-RU" dirty="0" smtClean="0"/>
              <a:t> </a:t>
            </a:r>
            <a:r>
              <a:rPr lang="ru-RU" u="sng" dirty="0" smtClean="0">
                <a:hlinkClick r:id="rId3"/>
              </a:rPr>
              <a:t>http://realgallery.ru/copy/genre/peyzazh/picture/1007259</a:t>
            </a:r>
            <a:r>
              <a:rPr lang="ru-RU" dirty="0" smtClean="0"/>
              <a:t>: И.Левитан.  Осень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 </a:t>
            </a:r>
            <a:r>
              <a:rPr lang="ru-RU" u="sng" dirty="0" smtClean="0">
                <a:hlinkClick r:id="rId4"/>
              </a:rPr>
              <a:t>http://gallerix.ru/album/Claude-Monet/pic/glrx-101072992</a:t>
            </a:r>
            <a:r>
              <a:rPr lang="ru-RU" b="1" dirty="0" smtClean="0"/>
              <a:t>: </a:t>
            </a:r>
            <a:r>
              <a:rPr lang="ru-RU" dirty="0" smtClean="0"/>
              <a:t>Клод</a:t>
            </a:r>
            <a:r>
              <a:rPr lang="en-US" dirty="0" smtClean="0"/>
              <a:t> </a:t>
            </a:r>
            <a:r>
              <a:rPr lang="ru-RU" dirty="0" smtClean="0"/>
              <a:t>Моне</a:t>
            </a:r>
            <a:r>
              <a:rPr lang="ru-RU" b="1" dirty="0" smtClean="0"/>
              <a:t>.</a:t>
            </a:r>
            <a:r>
              <a:rPr lang="en-US" dirty="0" smtClean="0"/>
              <a:t> </a:t>
            </a:r>
            <a:r>
              <a:rPr lang="ru-RU" dirty="0" smtClean="0"/>
              <a:t> Осень</a:t>
            </a:r>
            <a:r>
              <a:rPr lang="en-US" dirty="0" smtClean="0"/>
              <a:t> </a:t>
            </a:r>
            <a:endParaRPr lang="ru-RU" dirty="0" smtClean="0"/>
          </a:p>
          <a:p>
            <a:pPr>
              <a:lnSpc>
                <a:spcPct val="120000"/>
              </a:lnSpc>
              <a:buNone/>
            </a:pPr>
            <a:r>
              <a:rPr lang="ru-RU" u="sng" dirty="0" smtClean="0">
                <a:hlinkClick r:id="rId5"/>
              </a:rPr>
              <a:t>http://yablor.ru/blogs/tradicii-russkogo-chaepitiya/2165011</a:t>
            </a:r>
            <a:r>
              <a:rPr lang="ru-RU" dirty="0" smtClean="0"/>
              <a:t>: Кустодиев. Осень в провинции</a:t>
            </a:r>
          </a:p>
          <a:p>
            <a:pPr>
              <a:lnSpc>
                <a:spcPct val="120000"/>
              </a:lnSpc>
              <a:buNone/>
            </a:pPr>
            <a:r>
              <a:rPr lang="ru-RU" u="sng" dirty="0" smtClean="0">
                <a:hlinkClick r:id="rId6"/>
              </a:rPr>
              <a:t>http://therussiannobility.rusff.ru/viewtopic.php?id=422</a:t>
            </a:r>
            <a:r>
              <a:rPr lang="ru-RU" dirty="0" smtClean="0"/>
              <a:t>: Семён Кожин "Русская охота" </a:t>
            </a:r>
          </a:p>
          <a:p>
            <a:pPr>
              <a:lnSpc>
                <a:spcPct val="120000"/>
              </a:lnSpc>
              <a:buNone/>
            </a:pPr>
            <a:r>
              <a:rPr lang="en-US" u="sng" dirty="0" smtClean="0">
                <a:hlinkClick r:id="rId7"/>
              </a:rPr>
              <a:t>http</a:t>
            </a:r>
            <a:r>
              <a:rPr lang="ru-RU" u="sng" dirty="0" smtClean="0">
                <a:hlinkClick r:id="rId7"/>
              </a:rPr>
              <a:t>://</a:t>
            </a:r>
            <a:r>
              <a:rPr lang="en-US" u="sng" dirty="0" smtClean="0">
                <a:hlinkClick r:id="rId7"/>
              </a:rPr>
              <a:t>www</a:t>
            </a:r>
            <a:r>
              <a:rPr lang="ru-RU" u="sng" dirty="0" smtClean="0">
                <a:hlinkClick r:id="rId7"/>
              </a:rPr>
              <a:t>.</a:t>
            </a:r>
            <a:r>
              <a:rPr lang="en-US" u="sng" dirty="0" err="1" smtClean="0">
                <a:hlinkClick r:id="rId7"/>
              </a:rPr>
              <a:t>liveinternet</a:t>
            </a:r>
            <a:r>
              <a:rPr lang="ru-RU" u="sng" dirty="0" smtClean="0">
                <a:hlinkClick r:id="rId7"/>
              </a:rPr>
              <a:t>.</a:t>
            </a:r>
            <a:r>
              <a:rPr lang="en-US" u="sng" dirty="0" err="1" smtClean="0">
                <a:hlinkClick r:id="rId7"/>
              </a:rPr>
              <a:t>ru</a:t>
            </a:r>
            <a:r>
              <a:rPr lang="ru-RU" u="sng" dirty="0" smtClean="0">
                <a:hlinkClick r:id="rId7"/>
              </a:rPr>
              <a:t>/</a:t>
            </a:r>
            <a:r>
              <a:rPr lang="en-US" u="sng" dirty="0" smtClean="0">
                <a:hlinkClick r:id="rId7"/>
              </a:rPr>
              <a:t>users</a:t>
            </a:r>
            <a:r>
              <a:rPr lang="ru-RU" u="sng" dirty="0" smtClean="0">
                <a:hlinkClick r:id="rId7"/>
              </a:rPr>
              <a:t>/</a:t>
            </a:r>
            <a:r>
              <a:rPr lang="en-US" u="sng" dirty="0" err="1" smtClean="0">
                <a:hlinkClick r:id="rId7"/>
              </a:rPr>
              <a:t>mariusya</a:t>
            </a:r>
            <a:r>
              <a:rPr lang="ru-RU" u="sng" dirty="0" smtClean="0">
                <a:hlinkClick r:id="rId7"/>
              </a:rPr>
              <a:t>/</a:t>
            </a:r>
            <a:r>
              <a:rPr lang="en-US" u="sng" dirty="0" smtClean="0">
                <a:hlinkClick r:id="rId7"/>
              </a:rPr>
              <a:t>post</a:t>
            </a:r>
            <a:r>
              <a:rPr lang="ru-RU" u="sng" dirty="0" smtClean="0">
                <a:hlinkClick r:id="rId7"/>
              </a:rPr>
              <a:t>202576829/</a:t>
            </a:r>
            <a:r>
              <a:rPr lang="ru-RU" dirty="0" smtClean="0"/>
              <a:t>: Юрий Анатольевич </a:t>
            </a:r>
            <a:r>
              <a:rPr lang="ru-RU" dirty="0" err="1" smtClean="0"/>
              <a:t>Жабин</a:t>
            </a:r>
            <a:r>
              <a:rPr lang="ru-RU" dirty="0" smtClean="0"/>
              <a:t>.  Картина Русская тройка.</a:t>
            </a:r>
          </a:p>
          <a:p>
            <a:pPr>
              <a:lnSpc>
                <a:spcPct val="120000"/>
              </a:lnSpc>
              <a:buNone/>
            </a:pPr>
            <a:r>
              <a:rPr lang="ru-RU" u="sng" dirty="0" smtClean="0">
                <a:hlinkClick r:id="rId8"/>
              </a:rPr>
              <a:t>http://ikeakatalog.ru/156/167/53256.html - портрет Пушкина А.С</a:t>
            </a:r>
            <a:r>
              <a:rPr lang="ru-RU" dirty="0" smtClean="0"/>
              <a:t>.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 </a:t>
            </a:r>
          </a:p>
          <a:p>
            <a:pPr>
              <a:lnSpc>
                <a:spcPct val="120000"/>
              </a:lnSpc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sz="1600" u="sng" dirty="0" smtClean="0">
                <a:hlinkClick r:id="rId2"/>
              </a:rPr>
              <a:t>…http://www.ng.ru/historyday/2010-03-04/9_day.html</a:t>
            </a:r>
            <a:r>
              <a:rPr lang="ru-RU" sz="1600" dirty="0" smtClean="0"/>
              <a:t>: портрет Антонио </a:t>
            </a:r>
            <a:r>
              <a:rPr lang="ru-RU" sz="1600" dirty="0" err="1" smtClean="0"/>
              <a:t>Вивальди</a:t>
            </a:r>
            <a:r>
              <a:rPr lang="ru-RU" sz="1600" dirty="0" smtClean="0"/>
              <a:t> </a:t>
            </a:r>
          </a:p>
          <a:p>
            <a:pPr>
              <a:lnSpc>
                <a:spcPct val="120000"/>
              </a:lnSpc>
              <a:buNone/>
            </a:pPr>
            <a:r>
              <a:rPr lang="ru-RU" sz="1600" u="sng" dirty="0" smtClean="0">
                <a:hlinkClick r:id="rId3"/>
              </a:rPr>
              <a:t>http://900igr.net/fotografii/muzyka/Kompozitor-CHajkovskij/012-P.-I.-C…</a:t>
            </a:r>
            <a:r>
              <a:rPr lang="ru-RU" sz="1600" dirty="0" smtClean="0"/>
              <a:t>: П. И. Чайковский в своем кабинете</a:t>
            </a:r>
          </a:p>
          <a:p>
            <a:pPr>
              <a:lnSpc>
                <a:spcPct val="120000"/>
              </a:lnSpc>
              <a:buNone/>
            </a:pPr>
            <a:r>
              <a:rPr lang="ru-RU" sz="1600" u="sng" dirty="0" smtClean="0">
                <a:hlinkClick r:id="rId4"/>
              </a:rPr>
              <a:t>http://plakat-poster.com/lyudvig-van-betxoven-ludwig-van-beethoven</a:t>
            </a:r>
            <a:r>
              <a:rPr lang="ru-RU" sz="1600" dirty="0" smtClean="0"/>
              <a:t>:  портрет Людвиг </a:t>
            </a:r>
            <a:r>
              <a:rPr lang="ru-RU" sz="1600" dirty="0" err="1" smtClean="0"/>
              <a:t>ван</a:t>
            </a:r>
            <a:r>
              <a:rPr lang="ru-RU" sz="1600" dirty="0" smtClean="0"/>
              <a:t> Бетховен </a:t>
            </a:r>
          </a:p>
          <a:p>
            <a:pPr>
              <a:lnSpc>
                <a:spcPct val="120000"/>
              </a:lnSpc>
              <a:buNone/>
            </a:pPr>
            <a:r>
              <a:rPr lang="ru-RU" sz="1600" u="sng" dirty="0" smtClean="0">
                <a:hlinkClick r:id="rId5"/>
              </a:rPr>
              <a:t>http://lichnosti.net/photo_41535.html</a:t>
            </a:r>
            <a:r>
              <a:rPr lang="ru-RU" sz="1600" dirty="0" smtClean="0"/>
              <a:t>: фото Алексей Рыбников</a:t>
            </a:r>
          </a:p>
          <a:p>
            <a:pPr>
              <a:lnSpc>
                <a:spcPct val="120000"/>
              </a:lnSpc>
              <a:buNone/>
            </a:pPr>
            <a:r>
              <a:rPr lang="ru-RU" sz="1600" u="sng" dirty="0" smtClean="0">
                <a:hlinkClick r:id="rId6"/>
              </a:rPr>
              <a:t>http://literatura5.narod.ru/bunin_1915.html</a:t>
            </a:r>
            <a:r>
              <a:rPr lang="ru-RU" sz="1600" dirty="0" smtClean="0"/>
              <a:t>: И.А.Бунин. Портрет работы </a:t>
            </a:r>
            <a:r>
              <a:rPr lang="ru-RU" sz="1600" dirty="0" err="1" smtClean="0"/>
              <a:t>В.И.Россинского</a:t>
            </a:r>
            <a:r>
              <a:rPr lang="ru-RU" sz="1600" dirty="0" smtClean="0"/>
              <a:t>, 1915г.</a:t>
            </a:r>
          </a:p>
          <a:p>
            <a:pPr>
              <a:lnSpc>
                <a:spcPct val="120000"/>
              </a:lnSpc>
              <a:buNone/>
            </a:pPr>
            <a:r>
              <a:rPr lang="ru-RU" sz="1600" u="sng" dirty="0" smtClean="0">
                <a:hlinkClick r:id="rId7"/>
              </a:rPr>
              <a:t>…http://glodealer.com/event/moskva/osennie-skidki-microbeauty-osobaya-a…</a:t>
            </a:r>
            <a:r>
              <a:rPr lang="ru-RU" sz="1600" dirty="0" smtClean="0"/>
              <a:t> картина осени</a:t>
            </a:r>
          </a:p>
          <a:p>
            <a:pPr>
              <a:lnSpc>
                <a:spcPct val="120000"/>
              </a:lnSpc>
              <a:buNone/>
            </a:pPr>
            <a:r>
              <a:rPr lang="ru-RU" sz="1600" dirty="0" smtClean="0"/>
              <a:t> </a:t>
            </a:r>
            <a:r>
              <a:rPr lang="ru-RU" sz="1600" u="sng" dirty="0" smtClean="0">
                <a:hlinkClick r:id="rId8"/>
              </a:rPr>
              <a:t>http://migranov.ru/photoalbum/fall/27.php</a:t>
            </a:r>
            <a:r>
              <a:rPr lang="ru-RU" sz="1600" dirty="0" smtClean="0"/>
              <a:t>: первый снег</a:t>
            </a:r>
          </a:p>
          <a:p>
            <a:pPr>
              <a:lnSpc>
                <a:spcPct val="120000"/>
              </a:lnSpc>
              <a:buNone/>
            </a:pPr>
            <a:r>
              <a:rPr lang="ru-RU" sz="1600" u="sng" dirty="0" smtClean="0">
                <a:hlinkClick r:id="rId9"/>
              </a:rPr>
              <a:t>http://fastwalls.ru/oboi/belye_loshadi_troyka_les_derevya_hvoya_trio_u…</a:t>
            </a:r>
            <a:r>
              <a:rPr lang="ru-RU" sz="1600" dirty="0" smtClean="0"/>
              <a:t>: тройка лошадей</a:t>
            </a:r>
          </a:p>
          <a:p>
            <a:pPr>
              <a:lnSpc>
                <a:spcPct val="120000"/>
              </a:lnSpc>
              <a:buNone/>
            </a:pPr>
            <a:r>
              <a:rPr lang="ru-RU" sz="1600" u="sng" dirty="0" smtClean="0">
                <a:hlinkClick r:id="rId10"/>
              </a:rPr>
              <a:t>…http://do.gendocs.ru/docs/index-71336.html?page=2</a:t>
            </a:r>
            <a:r>
              <a:rPr lang="ru-RU" sz="1600" dirty="0" smtClean="0"/>
              <a:t> –гуси летят</a:t>
            </a:r>
          </a:p>
          <a:p>
            <a:pPr>
              <a:lnSpc>
                <a:spcPct val="120000"/>
              </a:lnSpc>
              <a:buNone/>
            </a:pPr>
            <a:r>
              <a:rPr lang="ru-RU" sz="1600" u="sng" dirty="0" smtClean="0">
                <a:hlinkClick r:id="rId11"/>
              </a:rPr>
              <a:t>http://www.art-preview.ru/Works/Item/5321</a:t>
            </a:r>
            <a:r>
              <a:rPr lang="ru-RU" sz="1600" dirty="0" smtClean="0"/>
              <a:t>: </a:t>
            </a:r>
            <a:r>
              <a:rPr lang="ru-RU" sz="1600" dirty="0" smtClean="0"/>
              <a:t>зима</a:t>
            </a:r>
          </a:p>
          <a:p>
            <a:pPr>
              <a:buNone/>
            </a:pPr>
            <a:r>
              <a:rPr lang="ru-RU" sz="1600" u="sng" dirty="0" smtClean="0">
                <a:hlinkClick r:id="rId12"/>
              </a:rPr>
              <a:t>http://www.proshkolu.ru/user/OlgaW/file/1799950/</a:t>
            </a:r>
            <a:r>
              <a:rPr lang="ru-RU" sz="1600" dirty="0" smtClean="0"/>
              <a:t>: фон для презентации</a:t>
            </a:r>
          </a:p>
          <a:p>
            <a:pPr>
              <a:lnSpc>
                <a:spcPct val="120000"/>
              </a:lnSpc>
              <a:buNone/>
            </a:pPr>
            <a:r>
              <a:rPr lang="ru-RU" sz="1600" dirty="0" smtClean="0"/>
              <a:t> 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305</Words>
  <Application>Microsoft Office PowerPoint</Application>
  <PresentationFormat>Экран (4:3)</PresentationFormat>
  <Paragraphs>97</Paragraphs>
  <Slides>25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Цикл пьес для фортепиано «Времена года»</vt:lpstr>
      <vt:lpstr>Пётр Ильич Чайковский  1840-1893 русский композитор</vt:lpstr>
      <vt:lpstr>Александр Сергеевич Пушкин 1799-1837 русский поэт, драматург, прозаик</vt:lpstr>
      <vt:lpstr>Слайд 5</vt:lpstr>
      <vt:lpstr>Исаак Левитан «Золотая осень»</vt:lpstr>
      <vt:lpstr>Клод Моне «Осень»</vt:lpstr>
      <vt:lpstr>Людвиг ван Бетховен</vt:lpstr>
      <vt:lpstr>Исаак Левитан «Осень»</vt:lpstr>
      <vt:lpstr>Слайд 10</vt:lpstr>
      <vt:lpstr>Борис Кустодиев «Осень в провинции»</vt:lpstr>
      <vt:lpstr>Слайд 12</vt:lpstr>
      <vt:lpstr>Слайд 13</vt:lpstr>
      <vt:lpstr>С. Кожин «Русская охота»</vt:lpstr>
      <vt:lpstr>«Сентябрь. Охота» "Пора, пора! Рога трубят; Псари в охотничьих уборах; Чем свет уж на конях сидят; Борзые прыгают на сворах." А. С. Пушкин   </vt:lpstr>
      <vt:lpstr>Алексей Рыбников современный композитор</vt:lpstr>
      <vt:lpstr>Иван Алексеевич Бунин 1870-1953 русский писатель</vt:lpstr>
      <vt:lpstr>Слайд 18</vt:lpstr>
      <vt:lpstr>«Ноябрь. На тройке»</vt:lpstr>
      <vt:lpstr>Юрий Анатольевич Жабин «Русская тройка»</vt:lpstr>
      <vt:lpstr>Выполни задание: Выбери признаки программной музыки.</vt:lpstr>
      <vt:lpstr>Выбери программные произведения!</vt:lpstr>
      <vt:lpstr>Слайд 23</vt:lpstr>
      <vt:lpstr>         В работе над презентацией «Звуки осени»  использованы материалы и средства:   Программное обеспечение: для  создания презентации  - Microsoft Office PowerPoint  2007; для обработки изображение и создания gif-анимации - Photoshop CS5; интернет ресурсы:</vt:lpstr>
      <vt:lpstr>Слайд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UserXP</dc:creator>
  <cp:lastModifiedBy>UserXP</cp:lastModifiedBy>
  <cp:revision>69</cp:revision>
  <dcterms:created xsi:type="dcterms:W3CDTF">2014-11-26T10:07:50Z</dcterms:created>
  <dcterms:modified xsi:type="dcterms:W3CDTF">2014-11-27T18:47:30Z</dcterms:modified>
</cp:coreProperties>
</file>