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65" r:id="rId3"/>
    <p:sldId id="257" r:id="rId4"/>
    <p:sldId id="281" r:id="rId5"/>
    <p:sldId id="258" r:id="rId6"/>
    <p:sldId id="280" r:id="rId7"/>
    <p:sldId id="259" r:id="rId8"/>
    <p:sldId id="260" r:id="rId9"/>
    <p:sldId id="267" r:id="rId10"/>
    <p:sldId id="282" r:id="rId11"/>
    <p:sldId id="283" r:id="rId12"/>
    <p:sldId id="285" r:id="rId13"/>
    <p:sldId id="268" r:id="rId14"/>
    <p:sldId id="262" r:id="rId15"/>
    <p:sldId id="263" r:id="rId16"/>
    <p:sldId id="264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88" r:id="rId26"/>
    <p:sldId id="277" r:id="rId27"/>
    <p:sldId id="279" r:id="rId28"/>
    <p:sldId id="284" r:id="rId29"/>
    <p:sldId id="286" r:id="rId30"/>
    <p:sldId id="287" r:id="rId31"/>
    <p:sldId id="27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XP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CC0000"/>
    <a:srgbClr val="D50B10"/>
    <a:srgbClr val="3399FF"/>
    <a:srgbClr val="6699FF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0D838-F9C9-415C-9544-34EA485DA093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0B1B1-6C55-455B-A4EF-804F6918A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0B1B1-6C55-455B-A4EF-804F6918AEB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4DA8404-42A1-4A51-B859-768539A4B846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E45087F-593C-46DA-8A47-AB0C6F36D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4;&#1072;&#1084;&#1080;&#1085;&#1072;%20&#1087;&#1072;&#1087;&#1082;&#1072;\&#1082;&#1086;&#1085;&#1082;&#1091;&#1088;&#1089;%20&#1074;&#1086;&#1089;&#1087;&#1080;&#1090;&#1072;&#1085;&#1080;&#1077;\&#1088;&#1072;&#1079;&#1088;&#1072;&#1073;&#1086;&#1090;&#1082;&#1072;%20&#1084;&#1091;&#1079;&#1099;&#1082;&#1072;&#1090;&#1077;&#1088;&#1072;&#1087;&#1080;&#1103;\&#1087;&#1077;&#1085;&#1080;&#1077;%20&#1087;&#1090;&#1080;&#1094;%20&#1097;&#1077;&#1075;&#1086;&#1083;.mp3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7;&#1077;&#1089;&#1085;&#1080;%20&#1086;&#1082;&#1090;&#1103;&#1073;&#1088;&#1100;\&#1052;&#1072;&#1088;&#1080;&#1085;&#1072;%20&#1044;&#1077;&#1074;&#1103;&#1090;&#1086;&#1074;&#1072;%20-%20&#1054;&#1081;,%20&#1089;&#1085;&#1077;&#1075;,%20&#1089;&#1085;&#1077;&#1078;&#1086;&#1082;%20.mp3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7;&#1076;&#1076;\&#1075;&#1083;&#1080;&#1085;&#1082;&#1072;%20&#1074;&#1072;&#1083;&#1100;&#1089;%20&#1080;&#1079;%20&#1086;&#1087;%20&#1080;&#1074;&#1072;&#1085;%20&#1089;&#1091;&#1089;&#1072;&#1085;&#1080;&#1085;.mp3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7;&#1076;&#1076;\&#1095;&#1072;&#1081;&#1082;&#1086;&#1074;&#1089;&#1082;&#1080;&#1081;%20&#1087;&#1086;&#1076;&#1089;&#1085;&#1077;&#1078;&#1085;&#1080;&#1082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7;&#1076;&#1076;\&#1072;&#1074;&#1090;&#1086;&#1084;&#1086;&#1073;&#1080;&#1083;&#1080;%2021%20&#1074;&#1077;&#1082;.mp3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slide" Target="slide3.xml"/><Relationship Id="rId7" Type="http://schemas.openxmlformats.org/officeDocument/2006/relationships/slide" Target="slide16.xml"/><Relationship Id="rId12" Type="http://schemas.openxmlformats.org/officeDocument/2006/relationships/image" Target="../media/image37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openxmlformats.org/officeDocument/2006/relationships/slide" Target="slide14.xml"/><Relationship Id="rId15" Type="http://schemas.openxmlformats.org/officeDocument/2006/relationships/image" Target="../media/image40.jpeg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slide" Target="slide7.xml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png"/><Relationship Id="rId7" Type="http://schemas.openxmlformats.org/officeDocument/2006/relationships/image" Target="../media/image32.png"/><Relationship Id="rId12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4.png"/><Relationship Id="rId7" Type="http://schemas.openxmlformats.org/officeDocument/2006/relationships/image" Target="../media/image66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56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gif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gif"/><Relationship Id="rId3" Type="http://schemas.openxmlformats.org/officeDocument/2006/relationships/image" Target="../media/image75.png"/><Relationship Id="rId7" Type="http://schemas.openxmlformats.org/officeDocument/2006/relationships/image" Target="../media/image79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2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89.gif"/><Relationship Id="rId7" Type="http://schemas.openxmlformats.org/officeDocument/2006/relationships/image" Target="../media/image93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29.png"/><Relationship Id="rId4" Type="http://schemas.openxmlformats.org/officeDocument/2006/relationships/image" Target="../media/image9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29.png"/><Relationship Id="rId3" Type="http://schemas.openxmlformats.org/officeDocument/2006/relationships/image" Target="../media/image58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104.png"/><Relationship Id="rId5" Type="http://schemas.openxmlformats.org/officeDocument/2006/relationships/image" Target="../media/image99.png"/><Relationship Id="rId10" Type="http://schemas.openxmlformats.org/officeDocument/2006/relationships/image" Target="../media/image103.png"/><Relationship Id="rId4" Type="http://schemas.openxmlformats.org/officeDocument/2006/relationships/image" Target="../media/image98.png"/><Relationship Id="rId9" Type="http://schemas.openxmlformats.org/officeDocument/2006/relationships/image" Target="../media/image10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07.jpeg"/><Relationship Id="rId7" Type="http://schemas.openxmlformats.org/officeDocument/2006/relationships/image" Target="../media/image110.png"/><Relationship Id="rId12" Type="http://schemas.openxmlformats.org/officeDocument/2006/relationships/image" Target="../media/image112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29.png"/><Relationship Id="rId5" Type="http://schemas.openxmlformats.org/officeDocument/2006/relationships/image" Target="../media/image109.jpeg"/><Relationship Id="rId10" Type="http://schemas.openxmlformats.org/officeDocument/2006/relationships/image" Target="../media/image111.jpeg"/><Relationship Id="rId4" Type="http://schemas.openxmlformats.org/officeDocument/2006/relationships/image" Target="../media/image108.jpeg"/><Relationship Id="rId9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76.png"/><Relationship Id="rId3" Type="http://schemas.openxmlformats.org/officeDocument/2006/relationships/image" Target="../media/image114.jpeg"/><Relationship Id="rId7" Type="http://schemas.openxmlformats.org/officeDocument/2006/relationships/image" Target="../media/image48.png"/><Relationship Id="rId12" Type="http://schemas.openxmlformats.org/officeDocument/2006/relationships/image" Target="../media/image66.png"/><Relationship Id="rId2" Type="http://schemas.openxmlformats.org/officeDocument/2006/relationships/image" Target="../media/image113.jpeg"/><Relationship Id="rId16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29.png"/><Relationship Id="rId5" Type="http://schemas.openxmlformats.org/officeDocument/2006/relationships/image" Target="../media/image116.jpeg"/><Relationship Id="rId15" Type="http://schemas.openxmlformats.org/officeDocument/2006/relationships/image" Target="../media/image120.gif"/><Relationship Id="rId10" Type="http://schemas.openxmlformats.org/officeDocument/2006/relationships/image" Target="../media/image118.jpeg"/><Relationship Id="rId4" Type="http://schemas.openxmlformats.org/officeDocument/2006/relationships/image" Target="../media/image115.jpeg"/><Relationship Id="rId9" Type="http://schemas.openxmlformats.org/officeDocument/2006/relationships/image" Target="../media/image111.jpeg"/><Relationship Id="rId14" Type="http://schemas.openxmlformats.org/officeDocument/2006/relationships/image" Target="../media/image119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28.jpeg"/><Relationship Id="rId3" Type="http://schemas.openxmlformats.org/officeDocument/2006/relationships/image" Target="../media/image123.jpeg"/><Relationship Id="rId7" Type="http://schemas.openxmlformats.org/officeDocument/2006/relationships/image" Target="../media/image66.png"/><Relationship Id="rId12" Type="http://schemas.openxmlformats.org/officeDocument/2006/relationships/image" Target="../media/image127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jpeg"/><Relationship Id="rId11" Type="http://schemas.openxmlformats.org/officeDocument/2006/relationships/image" Target="../media/image29.png"/><Relationship Id="rId5" Type="http://schemas.openxmlformats.org/officeDocument/2006/relationships/image" Target="../media/image125.jpeg"/><Relationship Id="rId10" Type="http://schemas.openxmlformats.org/officeDocument/2006/relationships/image" Target="../media/image111.jpeg"/><Relationship Id="rId4" Type="http://schemas.openxmlformats.org/officeDocument/2006/relationships/image" Target="../media/image124.png"/><Relationship Id="rId9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9.jpeg"/><Relationship Id="rId7" Type="http://schemas.openxmlformats.org/officeDocument/2006/relationships/image" Target="../media/image13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Relationship Id="rId9" Type="http://schemas.openxmlformats.org/officeDocument/2006/relationships/image" Target="../media/image1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" TargetMode="External"/><Relationship Id="rId2" Type="http://schemas.openxmlformats.org/officeDocument/2006/relationships/hyperlink" Target="http://www.roadsigns.ru/sing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png"/><Relationship Id="rId4" Type="http://schemas.openxmlformats.org/officeDocument/2006/relationships/hyperlink" Target="http://www.lenagold.ru/fon/clipart/alf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0"/>
            <a:ext cx="7406640" cy="2996952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                  </a:t>
            </a:r>
            <a:r>
              <a:rPr lang="ru-RU" sz="1800" b="1" i="1" dirty="0" smtClean="0"/>
              <a:t>Центр внешкольной работы «Успех»</a:t>
            </a:r>
            <a:br>
              <a:rPr lang="ru-RU" sz="1800" b="1" i="1" dirty="0" smtClean="0"/>
            </a:br>
            <a:r>
              <a:rPr lang="ru-RU" sz="1800" b="1" i="1" dirty="0" smtClean="0"/>
              <a:t/>
            </a:r>
            <a:br>
              <a:rPr lang="ru-RU" sz="1800" b="1" i="1" dirty="0" smtClean="0"/>
            </a:br>
            <a:r>
              <a:rPr lang="ru-RU" sz="1800" b="1" i="1" dirty="0" smtClean="0"/>
              <a:t/>
            </a:r>
            <a:br>
              <a:rPr lang="ru-RU" sz="1800" b="1" i="1" dirty="0" smtClean="0"/>
            </a:br>
            <a:r>
              <a:rPr lang="ru-RU" b="1" i="1" dirty="0" smtClean="0"/>
              <a:t>«</a:t>
            </a:r>
            <a:r>
              <a:rPr lang="ru-RU" sz="4800" b="1" i="1" dirty="0" smtClean="0"/>
              <a:t>Путешествие юных почемучек во времени»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3212976"/>
            <a:ext cx="5275312" cy="2448272"/>
          </a:xfrm>
        </p:spPr>
        <p:txBody>
          <a:bodyPr>
            <a:normAutofit fontScale="62500" lnSpcReduction="20000"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latin typeface="Comic Sans MS" pitchFamily="66" charset="0"/>
              </a:rPr>
              <a:t> Методическая разработка.</a:t>
            </a:r>
            <a:endParaRPr lang="ru-RU" dirty="0" smtClean="0">
              <a:latin typeface="Comic Sans MS" pitchFamily="66" charset="0"/>
            </a:endParaRPr>
          </a:p>
          <a:p>
            <a:pPr algn="ctr"/>
            <a:r>
              <a:rPr lang="ru-RU" b="1" dirty="0" smtClean="0">
                <a:latin typeface="Comic Sans MS" pitchFamily="66" charset="0"/>
              </a:rPr>
              <a:t>Изучение правил дорожного движения</a:t>
            </a:r>
            <a:endParaRPr lang="ru-RU" dirty="0" smtClean="0">
              <a:latin typeface="Comic Sans MS" pitchFamily="66" charset="0"/>
            </a:endParaRPr>
          </a:p>
          <a:p>
            <a:pPr algn="ctr"/>
            <a:r>
              <a:rPr lang="ru-RU" dirty="0" smtClean="0">
                <a:latin typeface="Comic Sans MS" pitchFamily="66" charset="0"/>
              </a:rPr>
              <a:t> </a:t>
            </a:r>
          </a:p>
          <a:p>
            <a:pPr algn="ctr"/>
            <a:r>
              <a:rPr lang="ru-RU" dirty="0" smtClean="0">
                <a:latin typeface="Comic Sans MS" pitchFamily="66" charset="0"/>
              </a:rPr>
              <a:t>  для учащихся детского объединения</a:t>
            </a:r>
          </a:p>
          <a:p>
            <a:pPr algn="ctr"/>
            <a:r>
              <a:rPr lang="ru-RU" dirty="0" smtClean="0">
                <a:latin typeface="Comic Sans MS" pitchFamily="66" charset="0"/>
              </a:rPr>
              <a:t> «Весёлые нотки»:  7-9 лет</a:t>
            </a:r>
          </a:p>
          <a:p>
            <a:pPr algn="ctr"/>
            <a:r>
              <a:rPr lang="ru-RU" dirty="0" smtClean="0">
                <a:latin typeface="Comic Sans MS" pitchFamily="66" charset="0"/>
              </a:rPr>
              <a:t>Подготовила педагог дополнительного образования Рыжакова Н.Н.</a:t>
            </a:r>
          </a:p>
          <a:p>
            <a:pPr algn="ctr"/>
            <a:r>
              <a:rPr lang="ru-RU" dirty="0" smtClean="0">
                <a:latin typeface="Comic Sans MS" pitchFamily="66" charset="0"/>
              </a:rPr>
              <a:t> 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3" y="3212976"/>
            <a:ext cx="3384377" cy="3645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0"/>
            <a:ext cx="1075690" cy="98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79" y="4077072"/>
            <a:ext cx="2051721" cy="2780928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 rot="20947981">
            <a:off x="1389283" y="752770"/>
            <a:ext cx="606651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Отправляемся в путешествие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652120" cy="105273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356388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          12 век. 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>Дорог нет, непроходимые леса, нигде нет мусора, красиво и поют птицы.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8" name="пение птиц щегол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244408" y="404664"/>
            <a:ext cx="304800" cy="3048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3645024"/>
            <a:ext cx="1619671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numSld="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941168"/>
            <a:ext cx="2555776" cy="191683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498080" cy="1143000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7" name="Марина Девятова - Ой, снег, снежок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116632"/>
            <a:ext cx="304800" cy="304800"/>
          </a:xfrm>
          <a:prstGeom prst="rect">
            <a:avLst/>
          </a:prstGeom>
        </p:spPr>
      </p:pic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329" y="5157192"/>
            <a:ext cx="161967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467544" y="116633"/>
            <a:ext cx="67687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                                         16 век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 smtClean="0">
                <a:latin typeface="Comic Sans MS" pitchFamily="66" charset="0"/>
              </a:rPr>
              <a:t>Сани начала 16 века: </a:t>
            </a:r>
          </a:p>
          <a:p>
            <a:r>
              <a:rPr lang="ru-RU" dirty="0" smtClean="0">
                <a:latin typeface="Comic Sans MS" pitchFamily="66" charset="0"/>
              </a:rPr>
              <a:t>Эти сани представляют собой нечто вроде домика, который везет одна лошадь. Они употребляются только в зимнее время, и каждому следует иметь отдельную кибитку на санях.</a:t>
            </a:r>
            <a:endParaRPr lang="ru-RU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" name="Марина Девятова - Ой, снег, снежок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8388424" y="188640"/>
            <a:ext cx="216024" cy="304800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numSld="3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numSld="3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5013176"/>
            <a:ext cx="151216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259632" y="476672"/>
            <a:ext cx="5598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16 век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дорога, зима.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несутся сани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5589240"/>
            <a:ext cx="7498080" cy="12687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5436096" y="6165304"/>
            <a:ext cx="370790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Ой, мороз, мороз…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636912"/>
            <a:ext cx="158417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Comic Sans MS" pitchFamily="66" charset="0"/>
              </a:rPr>
              <a:t>Основное средство передвижения в начале 19 века -   кареты. Наряду с ними используются  брички, возки, телеги и зимой сани. В 1820-е годы начали входить в употребление дилижансы - общественные кареты, ходящие уже по расписанию.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16832"/>
            <a:ext cx="9144000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860908" y="3244334"/>
            <a:ext cx="1422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Comic Sans MS" pitchFamily="66" charset="0"/>
              </a:rPr>
              <a:t>Основным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60908" y="3244334"/>
            <a:ext cx="1422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Comic Sans MS" pitchFamily="66" charset="0"/>
              </a:rPr>
              <a:t>Основным 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2276872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глинка вальс из оп иван сусани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88424" y="148478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numSld="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644008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Александр Сергеевич Пушкин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1799-1837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11760" cy="17008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157192"/>
            <a:ext cx="2915816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В конце 19 века в России появились первые автомобили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Comic Sans MS" pitchFamily="66" charset="0"/>
              </a:rPr>
              <a:t>      В 1780-е годы над проектом автомобиля (скорее — веломобиля, с педальным приводом) работал известный русский изобретатель Иван Кулибин. В 1791 году им была изготовлена повозка - </a:t>
            </a:r>
            <a:r>
              <a:rPr lang="ru-RU" sz="2000" dirty="0" err="1" smtClean="0">
                <a:latin typeface="Comic Sans MS" pitchFamily="66" charset="0"/>
              </a:rPr>
              <a:t>самокатка</a:t>
            </a:r>
            <a:r>
              <a:rPr lang="ru-RU" sz="2000" dirty="0" smtClean="0">
                <a:latin typeface="Comic Sans MS" pitchFamily="66" charset="0"/>
              </a:rPr>
              <a:t>, в которой он применил маховое колесо, тормоз, коробку скоростей, подшипники качения 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564904"/>
            <a:ext cx="7668344" cy="429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5445224"/>
            <a:ext cx="1296144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чайковский подснежни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88424" y="220486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numSld="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84482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 </a:t>
            </a:r>
            <a:r>
              <a:rPr lang="ru-RU" sz="2000" dirty="0" smtClean="0">
                <a:latin typeface="Comic Sans MS" pitchFamily="66" charset="0"/>
              </a:rPr>
              <a:t>В России автомобили появились в конце XIX века (первый иностранный автомобиль в России появился в 1891 году, его привез из Франции на пароходе издатель и редактор газеты «Одесский листок» В. В. Навроцкий). Первый русский автомобиль был создан Яковлевым и Фрезе в 1896 году. 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8172400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61856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5373216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21 век…</a:t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>полно автомобилей, едут поезда, летят самолёты…</a:t>
            </a:r>
            <a:endParaRPr lang="ru-RU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41792"/>
            <a:ext cx="9144000" cy="531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7856" y="5561856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автомобили 21 ве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88424" y="40466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numSld="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21 век…</a:t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>полно автомобилей, едут поезда, летят самолёты…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05064"/>
            <a:ext cx="161967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260648"/>
            <a:ext cx="6305904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Comic Sans MS" pitchFamily="66" charset="0"/>
              </a:rPr>
              <a:t>СВЕТОФОР</a:t>
            </a:r>
            <a:endParaRPr lang="ru-RU" sz="5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Picture 6" descr="Новый рисунок (4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5648" y="1124744"/>
            <a:ext cx="3168352" cy="5256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9" y="1268760"/>
            <a:ext cx="4248472" cy="5589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0"/>
            <a:ext cx="111561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988840"/>
            <a:ext cx="79208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User\Desktop\ЦОР 2010Г\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789040"/>
            <a:ext cx="72008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77281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i="1" kern="10" dirty="0" smtClean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itchFamily="34" charset="0"/>
                <a:cs typeface="Arial"/>
              </a:rPr>
              <a:t>Дорожный знак</a:t>
            </a:r>
            <a:r>
              <a:rPr lang="ru-RU" sz="20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latin typeface="Comic Sans MS" pitchFamily="66" charset="0"/>
                <a:cs typeface="Arial"/>
              </a:rPr>
              <a:t/>
            </a:r>
            <a:br>
              <a:rPr lang="ru-RU" sz="20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latin typeface="Comic Sans MS" pitchFamily="66" charset="0"/>
                <a:cs typeface="Arial"/>
              </a:rPr>
            </a:br>
            <a:r>
              <a:rPr lang="ru-RU" sz="20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Comic Sans MS" pitchFamily="66" charset="0"/>
                <a:cs typeface="Arial"/>
              </a:rPr>
              <a:t> – это табличка со схематическим рисунком,</a:t>
            </a:r>
            <a:br>
              <a:rPr lang="ru-RU" sz="20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Comic Sans MS" pitchFamily="66" charset="0"/>
                <a:cs typeface="Arial"/>
              </a:rPr>
            </a:br>
            <a:r>
              <a:rPr lang="ru-RU" sz="20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Comic Sans MS" pitchFamily="66" charset="0"/>
                <a:cs typeface="Arial"/>
              </a:rPr>
              <a:t>устанавливаемый </a:t>
            </a:r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у дороги,</a:t>
            </a:r>
            <a:b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 для сообщения определённой информации участникам дорожного     движения.</a:t>
            </a:r>
            <a:endParaRPr lang="ru-RU" sz="2000" kern="10" dirty="0">
              <a:solidFill>
                <a:schemeClr val="tx1"/>
              </a:solidFill>
              <a:latin typeface="Comic Sans MS" pitchFamily="66" charset="0"/>
              <a:cs typeface="Arial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00808"/>
            <a:ext cx="8172400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2" descr="C:\Users\User\Desktop\ЦОР 2010Г\11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988840"/>
            <a:ext cx="4071937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C:\Users\User\Desktop\ЦОР 2010Г\22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2996952"/>
            <a:ext cx="3983037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C:\Users\User\Desktop\ЦОР 2010Г\333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2060848"/>
            <a:ext cx="34290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C:\Users\User\Desktop\ЦОР 2010Г\222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64088" y="3140968"/>
            <a:ext cx="3500438" cy="50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 descr="C:\Users\User\Desktop\ЦОР 2010Г\666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5576" y="4293096"/>
            <a:ext cx="38576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3" descr="C:\Users\User\Desktop\ЦОР 2010Г\555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4048" y="4293096"/>
            <a:ext cx="42862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C:\Users\User\Desktop\ЦОР 2010Г\111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23928" y="5373216"/>
            <a:ext cx="271462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5" descr="C:\Users\User\Desktop\ЦОР 2010Г\777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07704" y="6145213"/>
            <a:ext cx="5857875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1"/>
            <a:ext cx="1587203" cy="1772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0"/>
            <a:ext cx="4283968" cy="126876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ru-RU" sz="2200" i="1" dirty="0">
                <a:latin typeface="Arial Black" pitchFamily="34" charset="0"/>
              </a:rPr>
              <a:t>и</a:t>
            </a:r>
            <a:r>
              <a:rPr lang="ru-RU" sz="2200" i="1" dirty="0" smtClean="0">
                <a:latin typeface="Arial Black" pitchFamily="34" charset="0"/>
              </a:rPr>
              <a:t>меют  треугольную форму, белый фон и красную окантовку </a:t>
            </a:r>
            <a:r>
              <a:rPr lang="ru-RU" i="1" dirty="0" smtClean="0">
                <a:latin typeface="Book Antiqua" pitchFamily="18" charset="0"/>
              </a:rPr>
              <a:t/>
            </a:r>
            <a:br>
              <a:rPr lang="ru-RU" i="1" dirty="0" smtClean="0">
                <a:latin typeface="Book Antiqua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3356992"/>
            <a:ext cx="2232248" cy="93610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железнодорожный переезд со шлагбаумом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Picture 7" descr="F:\КАРТИНКИ\дорожные знаки\preduprejdaychie_001_big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1988840"/>
            <a:ext cx="1656184" cy="138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C:\Users\User\Desktop\ЦОР 2010Г\материал\preduprejdaychie_014_big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1988840"/>
            <a:ext cx="164306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C:\Users\User\Desktop\ЦОР 2010Г\материал\preduprejdaychie_030_big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1988840"/>
            <a:ext cx="164306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0" descr="C:\Users\User\Desktop\ЦОР 2010Г\материал\preduprejdaychie_023_big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1988840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 descr="C:\Users\User\Desktop\ЦОР 2010Г\11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785289">
            <a:off x="-80489" y="370305"/>
            <a:ext cx="5054939" cy="96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843808" y="1052736"/>
            <a:ext cx="6300192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информируют о приближении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к опасному участку дороги, движение по которому требует принятия мер, соответствующих обстановке.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3848" y="3501008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светофорное регулирование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08104" y="357301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пешеходный переход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596336" y="3501008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скользкая дорога</a:t>
            </a:r>
            <a:endParaRPr lang="ru-RU" dirty="0"/>
          </a:p>
        </p:txBody>
      </p:sp>
      <p:pic>
        <p:nvPicPr>
          <p:cNvPr id="16" name="Picture 21" descr="C:\Users\User\Desktop\ЦОР 2010Г\материал\preduprejdaychie_013_big.gif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4365104"/>
            <a:ext cx="164306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8" descr="C:\Users\User\Desktop\ЦОР 2010Г\материал\preduprejdaychie_019_big.gif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4437112"/>
            <a:ext cx="164306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9" descr="C:\Users\User\Desktop\ЦОР 2010Г\материал\preduprejdaychie_033_big.gif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4437112"/>
            <a:ext cx="164306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6" descr="C:\Users\User\Desktop\ЦОР 2010Г\материал\preduprejdaychie_031_big.gif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4437112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1331640" y="5805264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пересечение с круговым движением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491880" y="5877272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опасные повороты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5508104" y="587727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дорожные работы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524328" y="594928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дети</a:t>
            </a:r>
            <a:endParaRPr lang="ru-RU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2708920"/>
            <a:ext cx="104360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0"/>
            <a:ext cx="4355976" cy="105273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имеют круглую форму и красную окантовку</a:t>
            </a:r>
            <a:endParaRPr lang="ru-RU" sz="2000" i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052736"/>
            <a:ext cx="8100392" cy="58052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ru-RU" sz="1800" dirty="0" smtClean="0">
                <a:latin typeface="Arial Black" pitchFamily="34" charset="0"/>
              </a:rPr>
              <a:t>вводят или  отменяют определенные ограничения движения.</a:t>
            </a:r>
            <a:endParaRPr lang="ru-RU" sz="1800" dirty="0">
              <a:latin typeface="Arial Black" pitchFamily="34" charset="0"/>
            </a:endParaRPr>
          </a:p>
        </p:txBody>
      </p:sp>
      <p:pic>
        <p:nvPicPr>
          <p:cNvPr id="4" name="Picture 14" descr="C:\Users\User\Desktop\ЦОР 2010Г\12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53269">
            <a:off x="-7826" y="64033"/>
            <a:ext cx="4727325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КАРТИНКИ\дорожные знаки\1243666104_kirpich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1772816"/>
            <a:ext cx="150018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C:\Users\User\Desktop\ЦОР 2010Г\материал\zapreshaychie_006_big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5" y="1700808"/>
            <a:ext cx="16561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User\Desktop\ЦОР 2010Г\материал\zapreshaychie_002_big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1772816"/>
            <a:ext cx="1571625" cy="1500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Группа 17"/>
          <p:cNvGrpSpPr>
            <a:grpSpLocks/>
          </p:cNvGrpSpPr>
          <p:nvPr/>
        </p:nvGrpSpPr>
        <p:grpSpPr bwMode="auto">
          <a:xfrm>
            <a:off x="1547664" y="4149079"/>
            <a:ext cx="1571625" cy="1584176"/>
            <a:chOff x="714348" y="4354587"/>
            <a:chExt cx="1571616" cy="1503285"/>
          </a:xfrm>
        </p:grpSpPr>
        <p:sp>
          <p:nvSpPr>
            <p:cNvPr id="9" name="Овал 8"/>
            <p:cNvSpPr/>
            <p:nvPr/>
          </p:nvSpPr>
          <p:spPr>
            <a:xfrm>
              <a:off x="857222" y="4429130"/>
              <a:ext cx="1285868" cy="128586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0" name="Picture 12" descr="C:\Users\User\Desktop\ЦОР 2010Г\материал\zapreshaychie_013_big.gif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4348" y="4354587"/>
              <a:ext cx="1571616" cy="1503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11" descr="C:\Users\User\Desktop\ЦОР 2010Г\материал\zapreshaychie_014_big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4221088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3" descr="C:\Users\User\Desktop\ЦОР 2010Г\материал\zapreshaychie_025_big.gif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4149080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619672" y="3212976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Въезд запрещён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635896" y="3284984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Ограничение максимальной скорости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228184" y="350100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Движение запрещено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403648" y="5733256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Движение на велосипедах запрещено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851920" y="5733256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Движение пешеходов запрещено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660232" y="5733256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Поворот направо запрещён</a:t>
            </a:r>
            <a:endParaRPr lang="ru-RU" dirty="0"/>
          </a:p>
        </p:txBody>
      </p:sp>
      <p:pic>
        <p:nvPicPr>
          <p:cNvPr id="22" name="Picture 3" descr="C:\Users\User\Desktop\ЦОР 2010Г\1-22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276872"/>
            <a:ext cx="1160462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0"/>
            <a:ext cx="5153776" cy="170080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1800" i="1" dirty="0" smtClean="0">
                <a:solidFill>
                  <a:schemeClr val="tx1"/>
                </a:solidFill>
                <a:latin typeface="Arial Black" pitchFamily="34" charset="0"/>
              </a:rPr>
              <a:t>Имеют   разную форму  и  разный фон</a:t>
            </a:r>
            <a:r>
              <a:rPr lang="en-US" sz="1800" i="1" dirty="0" smtClean="0">
                <a:solidFill>
                  <a:schemeClr val="tx1"/>
                </a:solidFill>
                <a:latin typeface="Book Antiqua" pitchFamily="18" charset="0"/>
              </a:rPr>
              <a:t/>
            </a:r>
            <a:br>
              <a:rPr lang="en-US" sz="1800" i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Book Antiqua" pitchFamily="18" charset="0"/>
              </a:rPr>
              <a:t>устанавливают очередность проезда перекрестков, пересечений проезжих частей или узких участков дороги.</a:t>
            </a:r>
            <a:endParaRPr lang="ru-RU" sz="1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4" name="Picture 11" descr="C:\Users\User\Desktop\ЦОР 2010Г\222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42523">
            <a:off x="65109" y="244443"/>
            <a:ext cx="3766781" cy="12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C:\Users\User\Desktop\ЦОР 2010Г\материал\prioriteta_001_big.gi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1772816"/>
            <a:ext cx="151216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User\Desktop\ЦОР 2010Г\материал\prioriteta_006_big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1916832"/>
            <a:ext cx="1643063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User\Desktop\ЦОР 2010Г\материал\prioriteta_007_big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1916832"/>
            <a:ext cx="1357312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Группа 22"/>
          <p:cNvGrpSpPr>
            <a:grpSpLocks/>
          </p:cNvGrpSpPr>
          <p:nvPr/>
        </p:nvGrpSpPr>
        <p:grpSpPr bwMode="auto">
          <a:xfrm>
            <a:off x="1691680" y="4077072"/>
            <a:ext cx="1643062" cy="1643062"/>
            <a:chOff x="428596" y="3857628"/>
            <a:chExt cx="1643074" cy="1643074"/>
          </a:xfrm>
        </p:grpSpPr>
        <p:sp>
          <p:nvSpPr>
            <p:cNvPr id="9" name="Прямоугольник 8"/>
            <p:cNvSpPr/>
            <p:nvPr/>
          </p:nvSpPr>
          <p:spPr>
            <a:xfrm rot="2598849">
              <a:off x="709585" y="4081467"/>
              <a:ext cx="1112846" cy="11588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0" name="Picture 14" descr="C:\Users\User\Desktop\ЦОР 2010Г\материал\prioriteta_002_big.gif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596" y="3857628"/>
              <a:ext cx="1643074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16" descr="C:\Users\User\Desktop\ЦОР 2010Г\материал\prioriteta_004_big.gif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4221088"/>
            <a:ext cx="1714500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5" descr="C:\Users\User\Desktop\ЦОР 2010Г\материал\prioriteta_003_big.gif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4221088"/>
            <a:ext cx="1714500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619672" y="342900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Главная дорога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707904" y="342900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Уступите дорогу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868144" y="335699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Движение без остановки запрещено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403648" y="587727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Конец главной дороги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491880" y="5733256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Примыкание второстепенной дороги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300192" y="5733256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Пересечение с второстепенной дорогой</a:t>
            </a:r>
            <a:endParaRPr lang="ru-RU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708920"/>
            <a:ext cx="104360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0"/>
            <a:ext cx="5724128" cy="177281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800" i="1" dirty="0" smtClean="0">
                <a:solidFill>
                  <a:srgbClr val="0070C0"/>
                </a:solidFill>
                <a:latin typeface="Arial Black" pitchFamily="34" charset="0"/>
              </a:rPr>
              <a:t>Имеют круглую форму и синий фон</a:t>
            </a:r>
            <a:r>
              <a:rPr lang="ru-RU" sz="1800" dirty="0" smtClean="0">
                <a:latin typeface="Book Antiqua" pitchFamily="18" charset="0"/>
              </a:rPr>
              <a:t/>
            </a:r>
            <a:br>
              <a:rPr lang="ru-RU" sz="1800" dirty="0" smtClean="0">
                <a:latin typeface="Book Antiqua" pitchFamily="18" charset="0"/>
              </a:rPr>
            </a:b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предписывают участникам дорожного движения определённые действия. 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12" descr="C:\Users\User\Desktop\ЦОР 2010Г\333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80771">
            <a:off x="-50216" y="292327"/>
            <a:ext cx="3767942" cy="94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User\Desktop\ЦОР 2010Г\материал\predpisivaychie_001_big.gi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1844824"/>
            <a:ext cx="16561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C:\Users\User\Desktop\ЦОР 2010Г\материал\predpisivaychie_012_big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1916832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User\Desktop\ЦОР 2010Г\материал\predpisivaychie_002_big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1916832"/>
            <a:ext cx="150018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User\Desktop\ЦОР 2010Г\материал\predpisivaychie_011_big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020272" y="4149080"/>
            <a:ext cx="1728193" cy="15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Users\User\Desktop\ЦОР 2010Г\материал\predpisivaychie_013_big.gif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4149080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C:\Users\User\Desktop\ЦОР 2010Г\материал\predpisivaychie_006_big.gif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4221088"/>
            <a:ext cx="150018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C:\Users\User\Desktop\ЦОР 2010Г\материал\predpisivaychie_004_big.gif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4221088"/>
            <a:ext cx="150018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043608" y="357301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Движение прямо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91880" y="35730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Пешеходная дорожка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372200" y="357301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Движение направо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83568" y="5733256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Ограничение минимальной скорости</a:t>
            </a:r>
            <a:endParaRPr lang="ru-RU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2987824" y="580526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Движение направо или налево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788024" y="587727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Движение прямо или направо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804248" y="5877272"/>
            <a:ext cx="2339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Велосипедная дорожка</a:t>
            </a:r>
            <a:endParaRPr lang="ru-RU" dirty="0"/>
          </a:p>
        </p:txBody>
      </p:sp>
      <p:pic>
        <p:nvPicPr>
          <p:cNvPr id="20" name="Picture 3" descr="C:\Users\User\Desktop\ЦОР 2010Г\1-222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2276872"/>
            <a:ext cx="1160462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0"/>
            <a:ext cx="4427984" cy="1628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Book Antiqua" pitchFamily="18" charset="0"/>
              </a:rPr>
              <a:t> вводят или отменяют определенные режимы движения</a:t>
            </a:r>
            <a:endParaRPr lang="ru-RU" sz="2400" dirty="0"/>
          </a:p>
        </p:txBody>
      </p:sp>
      <p:pic>
        <p:nvPicPr>
          <p:cNvPr id="4" name="Picture 13" descr="C:\Users\User\Desktop\ЦОР 2010Г\555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37974">
            <a:off x="323251" y="325396"/>
            <a:ext cx="447694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User\Desktop\ЦОР 2010Г\материал\ukazateli_038_big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0099FF"/>
              </a:clrFrom>
              <a:clrTo>
                <a:srgbClr val="0099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2996952"/>
            <a:ext cx="20097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User\Desktop\ЦОР 2010Г\материал\ukazateli_032_bi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3429000"/>
            <a:ext cx="164306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User\Desktop\ЦОР 2010Г\материал\ukazateli_035_big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4221088"/>
            <a:ext cx="15716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403648" y="5805264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Место остановки автобуса или троллейбуса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11960" y="591285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Жилая зона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732240" y="587727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Пешеходный переход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1196752"/>
            <a:ext cx="1905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0272" y="1556792"/>
            <a:ext cx="1212850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835696" y="2492896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Дорога с односторонним движением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444208" y="342900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Место стоянки легковых такси</a:t>
            </a:r>
            <a:endParaRPr lang="ru-RU" dirty="0"/>
          </a:p>
        </p:txBody>
      </p:sp>
      <p:pic>
        <p:nvPicPr>
          <p:cNvPr id="14" name="Picture 3" descr="C:\Users\User\Desktop\ЦОР 2010Г\1-22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276872"/>
            <a:ext cx="1160462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0"/>
            <a:ext cx="5148064" cy="170080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Arial Black" pitchFamily="34" charset="0"/>
              </a:rPr>
              <a:t>информируют о расположении населенных пунктов и других объектов</a:t>
            </a:r>
            <a:endParaRPr lang="ru-RU" sz="18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Picture 14" descr="C:\Users\User\Desktop\ЦОР 2010Г\666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02745">
            <a:off x="-135847" y="311124"/>
            <a:ext cx="4381266" cy="11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User\Desktop\ЦОР 2010Г\материал\informacionie_005_big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4221088"/>
            <a:ext cx="180020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User\Desktop\ЦОР 2010Г\материал\informacionie_007_bi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14908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User\Desktop\ЦОР 2010Г\материал\informacionie_003_big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14908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C:\Users\User\Desktop\ЦОР 2010Г\материал\informacionie_019_big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700808"/>
            <a:ext cx="387191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220072" y="371703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Указатель направлений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300192" y="6021288"/>
            <a:ext cx="2843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Надземный пешеходный переход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716016" y="602128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Место для разворота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699792" y="602128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Место стоянки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1680" y="2132856"/>
            <a:ext cx="9239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1800" y="2132856"/>
            <a:ext cx="9429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619672" y="306896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Тупик</a:t>
            </a:r>
            <a:endParaRPr lang="ru-RU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708920"/>
            <a:ext cx="104360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0"/>
            <a:ext cx="5436096" cy="119675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информируют о расположении соответствующих объектов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10" descr="C:\Users\User\Desktop\ЦОР 2010Г\111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72863">
            <a:off x="22145" y="165858"/>
            <a:ext cx="4051999" cy="1116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КАРТИНКИ\дорожные знаки\Graphic001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484784"/>
            <a:ext cx="122413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Users\User\Desktop\ЦОР 2010Г\материал\Graphic00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484784"/>
            <a:ext cx="121443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User\Desktop\ЦОР 2010Г\материал\Graphic00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1484784"/>
            <a:ext cx="1285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:\Users\User\Desktop\ЦОР 2010Г\материал\Graphic017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1484784"/>
            <a:ext cx="1285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User\Desktop\ЦОР 2010Г\материал\Graphic016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4077072"/>
            <a:ext cx="121443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C:\Users\User\Desktop\ЦОР 2010Г\материал\Graphic014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4077072"/>
            <a:ext cx="121443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Users\User\Desktop\ЦОР 2010Г\материал\Graphic004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20072" y="4077072"/>
            <a:ext cx="121443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F:\КАРТИНКИ\дорожные знаки\Graphic003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20272" y="4077072"/>
            <a:ext cx="1285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331640" y="328498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Больница          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43808" y="3212976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Пункт первой медицинской помощи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076056" y="32849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Телефон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948264" y="3140968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Пункт питания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5733256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Место отдыха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275856" y="580526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Гостиница или мотель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076056" y="580526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Техническое обслуживание автомобилей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804248" y="594928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Автозаправочная станция</a:t>
            </a:r>
            <a:endParaRPr lang="ru-RU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2708920"/>
            <a:ext cx="104360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dirty="0"/>
          </a:p>
        </p:txBody>
      </p:sp>
      <p:pic>
        <p:nvPicPr>
          <p:cNvPr id="4" name="Picture 15" descr="C:\Users\User\Desktop\ЦОР 2010Г\777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8640"/>
            <a:ext cx="748883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844824"/>
            <a:ext cx="208823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149080"/>
            <a:ext cx="25273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1700808"/>
            <a:ext cx="223224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1844824"/>
            <a:ext cx="21431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259632" y="2924945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Вид транспортного средства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779912" y="306896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Опасная обочина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516216" y="306896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Влажное покрытие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547664" y="5733256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Способ постановки транспортного средства на стоянку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3789040"/>
            <a:ext cx="252028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572000" y="623731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Препятствие</a:t>
            </a:r>
            <a:endParaRPr lang="ru-RU" dirty="0"/>
          </a:p>
        </p:txBody>
      </p:sp>
      <p:pic>
        <p:nvPicPr>
          <p:cNvPr id="14" name="Picture 3" descr="C:\Users\User\Desktop\ЦОР 2010Г\1-22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276872"/>
            <a:ext cx="1160462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124744"/>
          </a:xfrm>
        </p:spPr>
        <p:txBody>
          <a:bodyPr>
            <a:normAutofit/>
          </a:bodyPr>
          <a:lstStyle/>
          <a:p>
            <a:pPr algn="ctr"/>
            <a:r>
              <a:rPr lang="ru-RU" sz="2700" dirty="0" smtClean="0">
                <a:latin typeface="Comic Sans MS" pitchFamily="66" charset="0"/>
              </a:rPr>
              <a:t>Как правильно обходить стоящий автобус, троллейбус, трамвай?</a:t>
            </a:r>
            <a:endParaRPr lang="ru-RU" sz="2700" dirty="0"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2776"/>
            <a:ext cx="3024336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268760"/>
            <a:ext cx="4139952" cy="558924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3501008"/>
            <a:ext cx="2880320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548680"/>
            <a:ext cx="4320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5229200"/>
            <a:ext cx="4320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Users\User\Desktop\ЦОР 2010Г\1-22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276872"/>
            <a:ext cx="1160462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Дорисуй </a:t>
            </a:r>
            <a:br>
              <a:rPr lang="ru-RU" sz="2800" dirty="0" smtClean="0"/>
            </a:br>
            <a:r>
              <a:rPr lang="ru-RU" sz="2800" dirty="0" smtClean="0"/>
              <a:t>правильно</a:t>
            </a:r>
            <a:br>
              <a:rPr lang="ru-RU" sz="2800" dirty="0" smtClean="0"/>
            </a:br>
            <a:r>
              <a:rPr lang="ru-RU" sz="2800" dirty="0" smtClean="0"/>
              <a:t> дорожные знаки</a:t>
            </a:r>
            <a:endParaRPr lang="ru-RU" sz="2800" dirty="0"/>
          </a:p>
        </p:txBody>
      </p:sp>
      <p:pic>
        <p:nvPicPr>
          <p:cNvPr id="4" name="Picture 3" descr="C:\Users\User\Desktop\ЦОР 2010Г\материал\00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3" y="4221088"/>
            <a:ext cx="136815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User\Desktop\ЦОР 2010Г\материал\prioriteta_006_big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1403648" y="1844824"/>
            <a:ext cx="1714500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Users\User\Desktop\ЦОР 2010Г\материал\00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772816"/>
            <a:ext cx="1547812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C:\Users\User\Desktop\ЦОР 2010Г\материал\00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4509120"/>
            <a:ext cx="150018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:\Users\User\Desktop\ЦОР 2010Г\материал\zapreshaychie_002_big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1844824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C:\Users\User\Desktop\ЦОР 2010Г\материал\003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1916832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 descr="C:\Users\User\Desktop\ЦОР 2010Г\материал\009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2280" y="332656"/>
            <a:ext cx="129540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C:\Users\User\Desktop\ЦОР 2010Г\материал\006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844824"/>
            <a:ext cx="785813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C:\Users\User\Desktop\ЦОР 2010Г\материал\008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60648"/>
            <a:ext cx="958850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C:\Users\User\Desktop\ЦОР 2010Г\материал\007.pn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68960"/>
            <a:ext cx="1096963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" descr="C:\Users\User\Desktop\ЦОР 2010Г\материал\010.pn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437112"/>
            <a:ext cx="993775" cy="79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Блок-схема: узел 13"/>
          <p:cNvSpPr/>
          <p:nvPr/>
        </p:nvSpPr>
        <p:spPr>
          <a:xfrm>
            <a:off x="5364088" y="4365104"/>
            <a:ext cx="1584176" cy="1584176"/>
          </a:xfrm>
          <a:prstGeom prst="flowChartConnector">
            <a:avLst/>
          </a:prstGeom>
          <a:solidFill>
            <a:srgbClr val="CC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331640" y="692696"/>
            <a:ext cx="122413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27785" y="0"/>
            <a:ext cx="576064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96136" y="0"/>
            <a:ext cx="576064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7452320" y="4221088"/>
            <a:ext cx="1418456" cy="2016224"/>
          </a:xfrm>
          <a:prstGeom prst="rect">
            <a:avLst/>
          </a:prstGeom>
          <a:solidFill>
            <a:srgbClr val="3399FF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596336" y="4293096"/>
            <a:ext cx="1152128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люс 22"/>
          <p:cNvSpPr/>
          <p:nvPr/>
        </p:nvSpPr>
        <p:spPr>
          <a:xfrm>
            <a:off x="0" y="5517232"/>
            <a:ext cx="914400" cy="914400"/>
          </a:xfrm>
          <a:prstGeom prst="mathPl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475656" y="6309320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Сколько вариантов ответов может получиться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Посмотри внимательно на рисунки и расставь правильно знаки</a:t>
            </a:r>
            <a:endParaRPr lang="ru-RU" sz="3200" dirty="0"/>
          </a:p>
        </p:txBody>
      </p:sp>
      <p:pic>
        <p:nvPicPr>
          <p:cNvPr id="5" name="Picture 13" descr="C:\Users\User\Desktop\ЦОР 2010Г\материал\3-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80928"/>
            <a:ext cx="3672408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4" descr="C:\Users\User\Desktop\ЦОР 2010Г\материал\3-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60648"/>
            <a:ext cx="4176464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8" descr="C:\Users\User\Desktop\ЦОР 2010Г\материал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636912"/>
            <a:ext cx="424847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32656"/>
            <a:ext cx="3456384" cy="2304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12500"/>
          </a:effectLst>
        </p:spPr>
      </p:pic>
      <p:grpSp>
        <p:nvGrpSpPr>
          <p:cNvPr id="12" name="Группа 25"/>
          <p:cNvGrpSpPr>
            <a:grpSpLocks/>
          </p:cNvGrpSpPr>
          <p:nvPr/>
        </p:nvGrpSpPr>
        <p:grpSpPr bwMode="auto">
          <a:xfrm>
            <a:off x="6012160" y="5589240"/>
            <a:ext cx="773113" cy="727075"/>
            <a:chOff x="5857884" y="3857628"/>
            <a:chExt cx="1500198" cy="1500198"/>
          </a:xfrm>
        </p:grpSpPr>
        <p:pic>
          <p:nvPicPr>
            <p:cNvPr id="13" name="Picture 8" descr="C:\Users\User\Desktop\ЦОР 2010Г\материал\005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857884" y="3857628"/>
              <a:ext cx="1500198" cy="150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1" descr="C:\Users\User\Desktop\ЦОР 2010Г\материал\008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143636" y="4000504"/>
              <a:ext cx="958915" cy="1205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" name="Picture 5" descr="C:\Users\User\Desktop\ЦОР 2010Г\материал\ukazateli_032_big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5373216"/>
            <a:ext cx="76993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" descr="C:\Users\User\Desktop\ЦОР 2010Г\материал\Graphic017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24328" y="5373216"/>
            <a:ext cx="648073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4869160"/>
            <a:ext cx="2483768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1560" y="4869160"/>
            <a:ext cx="21602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 rot="10800000" flipV="1">
            <a:off x="1331638" y="4720790"/>
            <a:ext cx="4793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Правильно</a:t>
            </a:r>
            <a:r>
              <a:rPr lang="ru-RU" sz="3200" dirty="0" smtClean="0">
                <a:solidFill>
                  <a:srgbClr val="FF0000"/>
                </a:solidFill>
              </a:rPr>
              <a:t>! Молодец!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99992" y="5589240"/>
            <a:ext cx="93610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2915816" y="1772816"/>
            <a:ext cx="648072" cy="648072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82605E-6 L 0.12326 -0.39279 " pathEditMode="relative" rAng="0" ptsTypes="AA">
                                      <p:cBhvr>
                                        <p:cTn id="3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" y="-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15753E-6 L -0.17604 -0.7559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" y="-3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22253E-7 L -0.49218 -0.36179 " pathEditMode="relative" rAng="0" ptsTypes="AA">
                                      <p:cBhvr>
                                        <p:cTn id="4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" y="-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62642E-8 L -0.18507 -0.5771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" y="-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Посмотри внимательно и расставь правильно знаки</a:t>
            </a:r>
            <a:endParaRPr lang="ru-RU" sz="3200" dirty="0"/>
          </a:p>
        </p:txBody>
      </p:sp>
      <p:pic>
        <p:nvPicPr>
          <p:cNvPr id="4" name="Picture 20" descr="C:\Users\User\Desktop\ЦОР 2010Г\материал\3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204864"/>
            <a:ext cx="3096344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15" descr="C:\Users\User\Desktop\ЦОР 2010Г\материал\3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132856"/>
            <a:ext cx="313184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7" descr="C:\Users\User\Desktop\ЦОР 2010Г\материал\3-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2611438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Группа 31"/>
          <p:cNvGrpSpPr>
            <a:grpSpLocks/>
          </p:cNvGrpSpPr>
          <p:nvPr/>
        </p:nvGrpSpPr>
        <p:grpSpPr bwMode="auto">
          <a:xfrm>
            <a:off x="2699792" y="188640"/>
            <a:ext cx="2952328" cy="1944216"/>
            <a:chOff x="3000364" y="4572008"/>
            <a:chExt cx="2643206" cy="1928826"/>
          </a:xfrm>
        </p:grpSpPr>
        <p:pic>
          <p:nvPicPr>
            <p:cNvPr id="13" name="Picture 16" descr="C:\Users\User\Desktop\ЦОР 2010Г\материал\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00364" y="4572008"/>
              <a:ext cx="2643206" cy="192882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12" descr="C:\Users\User\Desktop\ЦОР 2010Г\4444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14810" y="5000636"/>
              <a:ext cx="214314" cy="3119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6" name="Группа 21"/>
          <p:cNvGrpSpPr>
            <a:grpSpLocks/>
          </p:cNvGrpSpPr>
          <p:nvPr/>
        </p:nvGrpSpPr>
        <p:grpSpPr bwMode="auto">
          <a:xfrm>
            <a:off x="3779912" y="5733256"/>
            <a:ext cx="928687" cy="819150"/>
            <a:chOff x="3214678" y="4071942"/>
            <a:chExt cx="2857500" cy="2533650"/>
          </a:xfrm>
        </p:grpSpPr>
        <p:sp>
          <p:nvSpPr>
            <p:cNvPr id="17" name="Равнобедренный треугольник 16"/>
            <p:cNvSpPr/>
            <p:nvPr/>
          </p:nvSpPr>
          <p:spPr>
            <a:xfrm>
              <a:off x="3429601" y="4145593"/>
              <a:ext cx="2427654" cy="2283233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8" name="Picture 16" descr="C:\Users\User\Desktop\ЦОР 2010Г\материал\preduprejdaychie_031_big.gif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14678" y="4071942"/>
              <a:ext cx="2857500" cy="2533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6" descr="C:\Users\User\Desktop\ЦОР 2010Г\материал\Graphic002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56376" y="5157192"/>
            <a:ext cx="71437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293096"/>
            <a:ext cx="3491880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132856"/>
            <a:ext cx="2592288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4437112"/>
            <a:ext cx="21602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7" descr="C:\Users\User\Desktop\ЦОР 2010Г\материал\predpisivaychie_011_big.gif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88224" y="5157192"/>
            <a:ext cx="1008113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 descr="C:\Users\User\Desktop\ЦОР 2010Г\материал\informacionie_007_big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92080" y="4725144"/>
            <a:ext cx="72008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724128" y="188640"/>
            <a:ext cx="2952328" cy="2016224"/>
          </a:xfrm>
          <a:prstGeom prst="rect">
            <a:avLst/>
          </a:prstGeom>
          <a:ln>
            <a:solidFill>
              <a:srgbClr val="FF0000"/>
            </a:solidFill>
          </a:ln>
          <a:effectLst>
            <a:softEdge rad="112500"/>
          </a:effectLst>
        </p:spPr>
      </p:pic>
      <p:sp>
        <p:nvSpPr>
          <p:cNvPr id="47" name="Равнобедренный треугольник 46"/>
          <p:cNvSpPr/>
          <p:nvPr/>
        </p:nvSpPr>
        <p:spPr>
          <a:xfrm>
            <a:off x="5724128" y="1268760"/>
            <a:ext cx="864096" cy="576064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403648" y="2276872"/>
            <a:ext cx="576064" cy="50405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220072" y="5805264"/>
            <a:ext cx="72008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>
            <a:off x="1187624" y="4221088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Правильно, молодец</a:t>
            </a:r>
            <a:r>
              <a:rPr lang="ru-RU" dirty="0" smtClean="0">
                <a:solidFill>
                  <a:srgbClr val="FF0000"/>
                </a:solidFill>
              </a:rPr>
              <a:t>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23928" y="4725144"/>
            <a:ext cx="7920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Прямоугольник 28"/>
          <p:cNvSpPr/>
          <p:nvPr/>
        </p:nvSpPr>
        <p:spPr>
          <a:xfrm>
            <a:off x="5940152" y="1412776"/>
            <a:ext cx="648072" cy="57606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77585E-7 L -0.44098 -0.3724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" y="-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6766E-7 L -0.42517 -0.4353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" y="-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226E-7 L -0.86632 -0.7344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" y="-3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7728E-7 L 0.21702 -0.5003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-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50359E-7 L -0.05503 -0.808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-4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41568E-6 L 0.2184 -0.50382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-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4653136"/>
            <a:ext cx="3713616" cy="194421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Найди ошибки и правильно расставь знаки!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71800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348880"/>
            <a:ext cx="2808312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0"/>
            <a:ext cx="3240360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0"/>
            <a:ext cx="3059385" cy="198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276872"/>
            <a:ext cx="305983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7" descr="C:\Users\User\Desktop\ЦОР 2010Г\материал\predpisivaychie_011_big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43808" y="1268760"/>
            <a:ext cx="648072" cy="64807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2" name="Picture 3" descr="C:\Users\User\Desktop\ЦОР 2010Г\материал\ukazateli_038_big.gif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0099FF"/>
              </a:clrFrom>
              <a:clrTo>
                <a:srgbClr val="0099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2204864"/>
            <a:ext cx="7920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7" descr="F:\КАРТИНКИ\дорожные знаки\preduprejdaychie_001_big.gif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692696"/>
            <a:ext cx="864096" cy="7920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63688" y="4437112"/>
            <a:ext cx="3312368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0" y="3573016"/>
            <a:ext cx="4320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80" y="2780928"/>
            <a:ext cx="4320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11960" y="2276872"/>
            <a:ext cx="4320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3848" y="3356992"/>
            <a:ext cx="4320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100392" y="2492896"/>
            <a:ext cx="720080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172400" y="188640"/>
            <a:ext cx="7920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55077E-6 L -0.01181 0.3356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16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0.01041 L 0.0158 -0.3148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-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25399E-6 L -0.12986 0.17326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8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91858E-6 L 0.004 -0.2202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1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01087 L 0.12205 0.07935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967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А это дорожные знаки, которые придумали учащиеся объединения «Весёлые нотки»</a:t>
            </a:r>
            <a:endParaRPr lang="ru-RU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Picture 4" descr="C:\Users\User\Desktop\ЦОР 2010Г\материал\zapreshaychie_002_big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980728"/>
            <a:ext cx="280831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268760"/>
            <a:ext cx="237626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4653136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1628800"/>
            <a:ext cx="1224136" cy="135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1196752"/>
            <a:ext cx="241176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 rot="2502975">
            <a:off x="1424264" y="2286866"/>
            <a:ext cx="2066901" cy="149585"/>
          </a:xfrm>
          <a:prstGeom prst="rect">
            <a:avLst/>
          </a:prstGeom>
          <a:solidFill>
            <a:srgbClr val="D50B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C:\Users\User\Desktop\ЦОР 2010Г\материал\zapreshaychie_002_big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908720"/>
            <a:ext cx="280831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 rot="2502975">
            <a:off x="3696284" y="5325512"/>
            <a:ext cx="1902372" cy="257084"/>
          </a:xfrm>
          <a:prstGeom prst="rect">
            <a:avLst/>
          </a:prstGeom>
          <a:solidFill>
            <a:srgbClr val="D50B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2502975">
            <a:off x="4320614" y="2147464"/>
            <a:ext cx="2089655" cy="257084"/>
          </a:xfrm>
          <a:prstGeom prst="rect">
            <a:avLst/>
          </a:prstGeom>
          <a:solidFill>
            <a:srgbClr val="D50B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 descr="C:\Users\User\Desktop\ЦОР 2010Г\материал\zapreshaychie_002_big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4077072"/>
            <a:ext cx="280831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403648" y="3573016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Петь  и танцевать на дороге запрещается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148064" y="342900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Разговаривать по телефону, переходя дорогу запрещается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228184" y="5949280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Переходить дорогу в наушниках запрещается</a:t>
            </a:r>
            <a:endParaRPr lang="ru-RU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293096"/>
            <a:ext cx="3419872" cy="2564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404664"/>
            <a:ext cx="4320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1700808"/>
            <a:ext cx="4320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3212976"/>
            <a:ext cx="4320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4149080"/>
            <a:ext cx="1656184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Используемые ресурсы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en-US" sz="1800" dirty="0" smtClean="0">
                <a:solidFill>
                  <a:srgbClr val="002060"/>
                </a:solidFill>
                <a:hlinkClick r:id="rId2"/>
              </a:rPr>
              <a:t>http://www.roadsigns.ru/sings</a:t>
            </a:r>
            <a:r>
              <a:rPr lang="en-US" sz="1800" dirty="0" smtClean="0">
                <a:solidFill>
                  <a:srgbClr val="002060"/>
                </a:solidFill>
              </a:rPr>
              <a:t>  - </a:t>
            </a:r>
            <a:r>
              <a:rPr lang="ru-RU" sz="1800" dirty="0" smtClean="0"/>
              <a:t>дорожные знаки и правила дорожного движения.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800" dirty="0" smtClean="0">
                <a:solidFill>
                  <a:srgbClr val="002060"/>
                </a:solidFill>
                <a:hlinkClick r:id="rId3"/>
              </a:rPr>
              <a:t>http://ru.wikipedia.org/wiki</a:t>
            </a:r>
            <a:r>
              <a:rPr lang="ru-RU" sz="1800" dirty="0" smtClean="0">
                <a:solidFill>
                  <a:srgbClr val="002060"/>
                </a:solidFill>
              </a:rPr>
              <a:t> - </a:t>
            </a:r>
            <a:r>
              <a:rPr lang="ru-RU" sz="1800" dirty="0" err="1" smtClean="0"/>
              <a:t>Википедия</a:t>
            </a:r>
            <a:r>
              <a:rPr lang="ru-RU" sz="1800" dirty="0" smtClean="0"/>
              <a:t>-  свободная энциклопедия: дорожные знаки;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800" dirty="0" smtClean="0">
                <a:hlinkClick r:id="rId4"/>
              </a:rPr>
              <a:t>http://www.lenagold.ru/fon/clipart/alf.html</a:t>
            </a:r>
            <a:r>
              <a:rPr lang="en-US" sz="1800" dirty="0" smtClean="0"/>
              <a:t>  -  </a:t>
            </a:r>
            <a:r>
              <a:rPr lang="ru-RU" sz="1800" dirty="0" smtClean="0"/>
              <a:t>коллекция фонов и клипартов.</a:t>
            </a:r>
            <a:endParaRPr lang="ru-RU" sz="18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3645024"/>
            <a:ext cx="2376264" cy="158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885</TotalTime>
  <Words>555</Words>
  <Application>Microsoft Office PowerPoint</Application>
  <PresentationFormat>Экран (4:3)</PresentationFormat>
  <Paragraphs>107</Paragraphs>
  <Slides>31</Slides>
  <Notes>1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Солнцестояние</vt:lpstr>
      <vt:lpstr>                  Центр внешкольной работы «Успех»   «Путешествие юных почемучек во времени»</vt:lpstr>
      <vt:lpstr>Слайд 2</vt:lpstr>
      <vt:lpstr>Слайд 3</vt:lpstr>
      <vt:lpstr>Слайд 4</vt:lpstr>
      <vt:lpstr>Слайд 5</vt:lpstr>
      <vt:lpstr>Слайд 6</vt:lpstr>
      <vt:lpstr>Слайд 7</vt:lpstr>
      <vt:lpstr>Основное средство передвижения в начале 19 века -   кареты. Наряду с ними используются  брички, возки, телеги и зимой сани. В 1820-е годы начали входить в употребление дилижансы - общественные кареты, ходящие уже по расписанию.</vt:lpstr>
      <vt:lpstr>Александр Сергеевич Пушкин 1799-1837</vt:lpstr>
      <vt:lpstr>В конце 19 века в России появились первые автомобили</vt:lpstr>
      <vt:lpstr> В России автомобили появились в конце XIX века (первый иностранный автомобиль в России появился в 1891 году, его привез из Франции на пароходе издатель и редактор газеты «Одесский листок» В. В. Навроцкий). Первый русский автомобиль был создан Яковлевым и Фрезе в 1896 году. </vt:lpstr>
      <vt:lpstr>Слайд 12</vt:lpstr>
      <vt:lpstr>21 век… полно автомобилей, едут поезда, летят самолёты…</vt:lpstr>
      <vt:lpstr>21 век… полно автомобилей, едут поезда, летят самолёты…</vt:lpstr>
      <vt:lpstr>СВЕТОФОР</vt:lpstr>
      <vt:lpstr>Дорожный знак  – это табличка со схематическим рисунком, устанавливаемый у дороги,  для сообщения определённой информации участникам дорожного     движения.</vt:lpstr>
      <vt:lpstr>имеют  треугольную форму, белый фон и красную окантовку  </vt:lpstr>
      <vt:lpstr>имеют круглую форму и красную окантовку</vt:lpstr>
      <vt:lpstr>Имеют   разную форму  и  разный фон устанавливают очередность проезда перекрестков, пересечений проезжих частей или узких участков дороги.</vt:lpstr>
      <vt:lpstr>Имеют круглую форму и синий фон предписывают участникам дорожного движения определённые действия. </vt:lpstr>
      <vt:lpstr> вводят или отменяют определенные режимы движения</vt:lpstr>
      <vt:lpstr>информируют о расположении населенных пунктов и других объектов</vt:lpstr>
      <vt:lpstr>информируют о расположении соответствующих объектов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Как правильно обходить стоящий автобус, троллейбус, трамвай?</vt:lpstr>
      <vt:lpstr>Дорисуй  правильно  дорожные знаки</vt:lpstr>
      <vt:lpstr>Посмотри внимательно на рисунки и расставь правильно знаки</vt:lpstr>
      <vt:lpstr>Посмотри внимательно и расставь правильно знаки</vt:lpstr>
      <vt:lpstr>Найди ошибки и правильно расставь знаки!</vt:lpstr>
      <vt:lpstr>А это дорожные знаки, которые придумали учащиеся объединения «Весёлые нотки»</vt:lpstr>
      <vt:lpstr>Используемые ресурсы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UserXP</dc:creator>
  <cp:lastModifiedBy>UserXP</cp:lastModifiedBy>
  <cp:revision>168</cp:revision>
  <dcterms:created xsi:type="dcterms:W3CDTF">2013-10-30T07:15:47Z</dcterms:created>
  <dcterms:modified xsi:type="dcterms:W3CDTF">2013-11-07T17:42:23Z</dcterms:modified>
</cp:coreProperties>
</file>